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Canva Sans Bold" charset="1" panose="020B0803030501040103"/>
      <p:regular r:id="rId34"/>
    </p:embeddedFont>
    <p:embeddedFont>
      <p:font typeface="Century Gothic Paneuropean Bold" charset="1" panose="020B0702020202020204"/>
      <p:regular r:id="rId35"/>
    </p:embeddedFont>
    <p:embeddedFont>
      <p:font typeface="Open Sans" charset="1" panose="020B0606030504020204"/>
      <p:regular r:id="rId36"/>
    </p:embeddedFont>
    <p:embeddedFont>
      <p:font typeface="Open Sans Bold" charset="1" panose="020B0806030504020204"/>
      <p:regular r:id="rId37"/>
    </p:embeddedFont>
    <p:embeddedFont>
      <p:font typeface="Arimo" charset="1" panose="020B0604020202020204"/>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https://github.com/enderXM249/ChatApp"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16.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4.png" Type="http://schemas.openxmlformats.org/officeDocument/2006/relationships/image"/><Relationship Id="rId5" Target="https://www.ibm.com/topics/natural-language-processing" TargetMode="External" Type="http://schemas.openxmlformats.org/officeDocument/2006/relationships/hyperlink"/><Relationship Id="rId6" Target="https://www.ibm.com/topics/deep-learning" TargetMode="External" Type="http://schemas.openxmlformats.org/officeDocument/2006/relationships/hyperlink"/></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https://docs.crewai.com/quickstart" TargetMode="External" Type="http://schemas.openxmlformats.org/officeDocument/2006/relationships/hyperlink"/><Relationship Id="rId7" Target="https://docs.phidata.com/introduction" TargetMode="External" Type="http://schemas.openxmlformats.org/officeDocument/2006/relationships/hyperlink"/></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jpeg" Type="http://schemas.openxmlformats.org/officeDocument/2006/relationships/image"/><Relationship Id="rId5" Target="../media/VAGfR7Tb4Q4.mp4" Type="http://schemas.openxmlformats.org/officeDocument/2006/relationships/video"/><Relationship Id="rId6" Target="../media/VAGfR7Tb4Q4.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0822446" y="156649"/>
            <a:ext cx="6436854" cy="3620731"/>
          </a:xfrm>
          <a:custGeom>
            <a:avLst/>
            <a:gdLst/>
            <a:ahLst/>
            <a:cxnLst/>
            <a:rect r="r" b="b" t="t" l="l"/>
            <a:pathLst>
              <a:path h="3620731" w="6436854">
                <a:moveTo>
                  <a:pt x="0" y="0"/>
                </a:moveTo>
                <a:lnTo>
                  <a:pt x="6436854" y="0"/>
                </a:lnTo>
                <a:lnTo>
                  <a:pt x="6436854" y="3620731"/>
                </a:lnTo>
                <a:lnTo>
                  <a:pt x="0" y="3620731"/>
                </a:lnTo>
                <a:lnTo>
                  <a:pt x="0" y="0"/>
                </a:lnTo>
                <a:close/>
              </a:path>
            </a:pathLst>
          </a:custGeom>
          <a:blipFill>
            <a:blip r:embed="rId4"/>
            <a:stretch>
              <a:fillRect l="0" t="0" r="0" b="0"/>
            </a:stretch>
          </a:blipFill>
        </p:spPr>
      </p:sp>
      <p:sp>
        <p:nvSpPr>
          <p:cNvPr name="Freeform 14" id="14"/>
          <p:cNvSpPr/>
          <p:nvPr/>
        </p:nvSpPr>
        <p:spPr>
          <a:xfrm flipH="false" flipV="false" rot="0">
            <a:off x="1032124" y="488672"/>
            <a:ext cx="5093934" cy="3869811"/>
          </a:xfrm>
          <a:custGeom>
            <a:avLst/>
            <a:gdLst/>
            <a:ahLst/>
            <a:cxnLst/>
            <a:rect r="r" b="b" t="t" l="l"/>
            <a:pathLst>
              <a:path h="3869811" w="5093934">
                <a:moveTo>
                  <a:pt x="0" y="0"/>
                </a:moveTo>
                <a:lnTo>
                  <a:pt x="5093935" y="0"/>
                </a:lnTo>
                <a:lnTo>
                  <a:pt x="5093935" y="3869811"/>
                </a:lnTo>
                <a:lnTo>
                  <a:pt x="0" y="3869811"/>
                </a:lnTo>
                <a:lnTo>
                  <a:pt x="0" y="0"/>
                </a:lnTo>
                <a:close/>
              </a:path>
            </a:pathLst>
          </a:custGeom>
          <a:blipFill>
            <a:blip r:embed="rId5"/>
            <a:stretch>
              <a:fillRect l="0" t="0" r="0" b="0"/>
            </a:stretch>
          </a:blipFill>
        </p:spPr>
      </p:sp>
      <p:sp>
        <p:nvSpPr>
          <p:cNvPr name="Freeform 15" id="15"/>
          <p:cNvSpPr/>
          <p:nvPr/>
        </p:nvSpPr>
        <p:spPr>
          <a:xfrm flipH="false" flipV="false" rot="0">
            <a:off x="13070645" y="4486641"/>
            <a:ext cx="4402696" cy="5076793"/>
          </a:xfrm>
          <a:custGeom>
            <a:avLst/>
            <a:gdLst/>
            <a:ahLst/>
            <a:cxnLst/>
            <a:rect r="r" b="b" t="t" l="l"/>
            <a:pathLst>
              <a:path h="5076793" w="4402696">
                <a:moveTo>
                  <a:pt x="0" y="0"/>
                </a:moveTo>
                <a:lnTo>
                  <a:pt x="4402696" y="0"/>
                </a:lnTo>
                <a:lnTo>
                  <a:pt x="4402696" y="5076793"/>
                </a:lnTo>
                <a:lnTo>
                  <a:pt x="0" y="5076793"/>
                </a:lnTo>
                <a:lnTo>
                  <a:pt x="0" y="0"/>
                </a:lnTo>
                <a:close/>
              </a:path>
            </a:pathLst>
          </a:custGeom>
          <a:blipFill>
            <a:blip r:embed="rId6"/>
            <a:stretch>
              <a:fillRect l="0" t="0" r="0" b="0"/>
            </a:stretch>
          </a:blipFill>
        </p:spPr>
      </p:sp>
      <p:sp>
        <p:nvSpPr>
          <p:cNvPr name="Freeform 16" id="16"/>
          <p:cNvSpPr/>
          <p:nvPr/>
        </p:nvSpPr>
        <p:spPr>
          <a:xfrm flipH="false" flipV="false" rot="0">
            <a:off x="2097376" y="4985936"/>
            <a:ext cx="5008105" cy="4190455"/>
          </a:xfrm>
          <a:custGeom>
            <a:avLst/>
            <a:gdLst/>
            <a:ahLst/>
            <a:cxnLst/>
            <a:rect r="r" b="b" t="t" l="l"/>
            <a:pathLst>
              <a:path h="4190455" w="5008105">
                <a:moveTo>
                  <a:pt x="0" y="0"/>
                </a:moveTo>
                <a:lnTo>
                  <a:pt x="5008105" y="0"/>
                </a:lnTo>
                <a:lnTo>
                  <a:pt x="5008105" y="4190455"/>
                </a:lnTo>
                <a:lnTo>
                  <a:pt x="0" y="4190455"/>
                </a:lnTo>
                <a:lnTo>
                  <a:pt x="0" y="0"/>
                </a:lnTo>
                <a:close/>
              </a:path>
            </a:pathLst>
          </a:custGeom>
          <a:blipFill>
            <a:blip r:embed="rId7"/>
            <a:stretch>
              <a:fillRect l="0" t="0" r="0" b="0"/>
            </a:stretch>
          </a:blipFill>
        </p:spPr>
      </p:sp>
      <p:sp>
        <p:nvSpPr>
          <p:cNvPr name="TextBox 17" id="17"/>
          <p:cNvSpPr txBox="true"/>
          <p:nvPr/>
        </p:nvSpPr>
        <p:spPr>
          <a:xfrm rot="0">
            <a:off x="7105481" y="3488561"/>
            <a:ext cx="3486388"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GenAI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0" y="473710"/>
            <a:ext cx="12605383"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IMPLIMENT LLM IN CHATBOT</a:t>
            </a:r>
          </a:p>
        </p:txBody>
      </p:sp>
      <p:sp>
        <p:nvSpPr>
          <p:cNvPr name="TextBox 14" id="14"/>
          <p:cNvSpPr txBox="true"/>
          <p:nvPr/>
        </p:nvSpPr>
        <p:spPr>
          <a:xfrm rot="0">
            <a:off x="1327449" y="2380732"/>
            <a:ext cx="2105859"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llm model: </a:t>
            </a:r>
          </a:p>
        </p:txBody>
      </p:sp>
      <p:sp>
        <p:nvSpPr>
          <p:cNvPr name="Freeform 15" id="15"/>
          <p:cNvSpPr/>
          <p:nvPr/>
        </p:nvSpPr>
        <p:spPr>
          <a:xfrm flipH="false" flipV="false" rot="0">
            <a:off x="3959211" y="2116692"/>
            <a:ext cx="2111956" cy="778390"/>
          </a:xfrm>
          <a:custGeom>
            <a:avLst/>
            <a:gdLst/>
            <a:ahLst/>
            <a:cxnLst/>
            <a:rect r="r" b="b" t="t" l="l"/>
            <a:pathLst>
              <a:path h="778390" w="2111956">
                <a:moveTo>
                  <a:pt x="0" y="0"/>
                </a:moveTo>
                <a:lnTo>
                  <a:pt x="2111955" y="0"/>
                </a:lnTo>
                <a:lnTo>
                  <a:pt x="2111955" y="778390"/>
                </a:lnTo>
                <a:lnTo>
                  <a:pt x="0" y="778390"/>
                </a:lnTo>
                <a:lnTo>
                  <a:pt x="0" y="0"/>
                </a:lnTo>
                <a:close/>
              </a:path>
            </a:pathLst>
          </a:custGeom>
          <a:blipFill>
            <a:blip r:embed="rId4"/>
            <a:stretch>
              <a:fillRect l="0" t="0" r="0" b="0"/>
            </a:stretch>
          </a:blipFill>
        </p:spPr>
      </p:sp>
      <p:sp>
        <p:nvSpPr>
          <p:cNvPr name="TextBox 16" id="16"/>
          <p:cNvSpPr txBox="true"/>
          <p:nvPr/>
        </p:nvSpPr>
        <p:spPr>
          <a:xfrm rot="0">
            <a:off x="1273097" y="3809482"/>
            <a:ext cx="3407688"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Technology Stack:</a:t>
            </a:r>
          </a:p>
        </p:txBody>
      </p:sp>
      <p:sp>
        <p:nvSpPr>
          <p:cNvPr name="Freeform 17" id="17"/>
          <p:cNvSpPr/>
          <p:nvPr/>
        </p:nvSpPr>
        <p:spPr>
          <a:xfrm flipH="false" flipV="false" rot="0">
            <a:off x="5182853" y="3440089"/>
            <a:ext cx="2239676" cy="1310287"/>
          </a:xfrm>
          <a:custGeom>
            <a:avLst/>
            <a:gdLst/>
            <a:ahLst/>
            <a:cxnLst/>
            <a:rect r="r" b="b" t="t" l="l"/>
            <a:pathLst>
              <a:path h="1310287" w="2239676">
                <a:moveTo>
                  <a:pt x="0" y="0"/>
                </a:moveTo>
                <a:lnTo>
                  <a:pt x="2239676" y="0"/>
                </a:lnTo>
                <a:lnTo>
                  <a:pt x="2239676" y="1310287"/>
                </a:lnTo>
                <a:lnTo>
                  <a:pt x="0" y="1310287"/>
                </a:lnTo>
                <a:lnTo>
                  <a:pt x="0" y="0"/>
                </a:lnTo>
                <a:close/>
              </a:path>
            </a:pathLst>
          </a:custGeom>
          <a:blipFill>
            <a:blip r:embed="rId5"/>
            <a:stretch>
              <a:fillRect l="0" t="0" r="0" b="0"/>
            </a:stretch>
          </a:blipFill>
        </p:spPr>
      </p:sp>
      <p:sp>
        <p:nvSpPr>
          <p:cNvPr name="TextBox 18" id="18"/>
          <p:cNvSpPr txBox="true"/>
          <p:nvPr/>
        </p:nvSpPr>
        <p:spPr>
          <a:xfrm rot="0">
            <a:off x="1212197" y="5599679"/>
            <a:ext cx="3638193"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Github(repository):</a:t>
            </a:r>
          </a:p>
        </p:txBody>
      </p:sp>
      <p:sp>
        <p:nvSpPr>
          <p:cNvPr name="TextBox 19" id="19"/>
          <p:cNvSpPr txBox="true"/>
          <p:nvPr/>
        </p:nvSpPr>
        <p:spPr>
          <a:xfrm rot="0">
            <a:off x="5182853" y="5613649"/>
            <a:ext cx="6423541" cy="500380"/>
          </a:xfrm>
          <a:prstGeom prst="rect">
            <a:avLst/>
          </a:prstGeom>
        </p:spPr>
        <p:txBody>
          <a:bodyPr anchor="t" rtlCol="false" tIns="0" lIns="0" bIns="0" rIns="0">
            <a:spAutoFit/>
          </a:bodyPr>
          <a:lstStyle/>
          <a:p>
            <a:pPr algn="l">
              <a:lnSpc>
                <a:spcPts val="3919"/>
              </a:lnSpc>
            </a:pPr>
            <a:r>
              <a:rPr lang="en-US" sz="2799" u="sng">
                <a:solidFill>
                  <a:srgbClr val="000000"/>
                </a:solidFill>
                <a:latin typeface="Arimo"/>
                <a:ea typeface="Arimo"/>
                <a:cs typeface="Arimo"/>
                <a:sym typeface="Arimo"/>
                <a:hlinkClick r:id="rId6" tooltip="https://github.com/enderXM249/ChatApp"/>
              </a:rPr>
              <a:t>https://github.com/enderXM249/ChatApp</a:t>
            </a:r>
          </a:p>
        </p:txBody>
      </p:sp>
      <p:sp>
        <p:nvSpPr>
          <p:cNvPr name="TextBox 20" id="20"/>
          <p:cNvSpPr txBox="true"/>
          <p:nvPr/>
        </p:nvSpPr>
        <p:spPr>
          <a:xfrm rot="0">
            <a:off x="8724046" y="2399782"/>
            <a:ext cx="7762673" cy="323193"/>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a:ea typeface="Open Sans"/>
                <a:cs typeface="Open Sans"/>
                <a:sym typeface="Open Sans"/>
              </a:rPr>
              <a:t>gemini api key from that link- https://aistudio.google.com/app/apikey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2165716" y="535647"/>
            <a:ext cx="12605383"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WHAT IS RAG?</a:t>
            </a:r>
          </a:p>
        </p:txBody>
      </p:sp>
      <p:sp>
        <p:nvSpPr>
          <p:cNvPr name="TextBox 14" id="14"/>
          <p:cNvSpPr txBox="true"/>
          <p:nvPr/>
        </p:nvSpPr>
        <p:spPr>
          <a:xfrm rot="0">
            <a:off x="1348635" y="1569428"/>
            <a:ext cx="10847508" cy="61182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Open Sans"/>
                <a:ea typeface="Open Sans"/>
                <a:cs typeface="Open Sans"/>
                <a:sym typeface="Open Sans"/>
              </a:rPr>
              <a:t>RAG stands for Retrieval-Augmented Generation.</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It's an advanced technique used in Large Language Models (LLMs).</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RAG combines retrieval and generation processes to enhance the capabilities of LLMs.</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In RAG, the model retrieves relevant information from a knowledge base or external sources.</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This retrieved information is then used in conjunction with the model’s internal knowledge to generate coherent and contextually relevant responses.</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RAG enables LLMs to produce higher-quality and more context-aware outputs compared to traditional generation methods.</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Essentially, RAG empowers LLMs to leverage external knowledge for improved performance in various natural language processing (NLP) tasks.</a:t>
            </a:r>
          </a:p>
        </p:txBody>
      </p:sp>
      <p:sp>
        <p:nvSpPr>
          <p:cNvPr name="TextBox 15" id="15"/>
          <p:cNvSpPr txBox="true"/>
          <p:nvPr/>
        </p:nvSpPr>
        <p:spPr>
          <a:xfrm rot="0">
            <a:off x="1717792" y="7821930"/>
            <a:ext cx="13800758" cy="173672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Open Sans Bold"/>
                <a:ea typeface="Open Sans Bold"/>
                <a:cs typeface="Open Sans Bold"/>
                <a:sym typeface="Open Sans Bold"/>
              </a:rPr>
              <a:t>Retrieval-Augmented Generation (RAG) is an advanced artificial intelligence (AI) technique that combines information retrieval with text generation, allowing AI models to retrieve relevant information from a knowledge source and incorporate it into generated text.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721421" y="2323442"/>
            <a:ext cx="13877173" cy="6626350"/>
          </a:xfrm>
          <a:custGeom>
            <a:avLst/>
            <a:gdLst/>
            <a:ahLst/>
            <a:cxnLst/>
            <a:rect r="r" b="b" t="t" l="l"/>
            <a:pathLst>
              <a:path h="6626350" w="13877173">
                <a:moveTo>
                  <a:pt x="0" y="0"/>
                </a:moveTo>
                <a:lnTo>
                  <a:pt x="13877172" y="0"/>
                </a:lnTo>
                <a:lnTo>
                  <a:pt x="13877172" y="6626350"/>
                </a:lnTo>
                <a:lnTo>
                  <a:pt x="0" y="6626350"/>
                </a:lnTo>
                <a:lnTo>
                  <a:pt x="0" y="0"/>
                </a:lnTo>
                <a:close/>
              </a:path>
            </a:pathLst>
          </a:custGeom>
          <a:blipFill>
            <a:blip r:embed="rId4"/>
            <a:stretch>
              <a:fillRect l="0" t="0" r="0" b="0"/>
            </a:stretch>
          </a:blipFill>
        </p:spPr>
      </p:sp>
      <p:sp>
        <p:nvSpPr>
          <p:cNvPr name="TextBox 14" id="14"/>
          <p:cNvSpPr txBox="true"/>
          <p:nvPr/>
        </p:nvSpPr>
        <p:spPr>
          <a:xfrm rot="0">
            <a:off x="-221494" y="473710"/>
            <a:ext cx="12605383"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ARCHITECTURE OF RAG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8808516" y="4211889"/>
            <a:ext cx="8450784" cy="3347080"/>
          </a:xfrm>
          <a:custGeom>
            <a:avLst/>
            <a:gdLst/>
            <a:ahLst/>
            <a:cxnLst/>
            <a:rect r="r" b="b" t="t" l="l"/>
            <a:pathLst>
              <a:path h="3347080" w="8450784">
                <a:moveTo>
                  <a:pt x="0" y="0"/>
                </a:moveTo>
                <a:lnTo>
                  <a:pt x="8450784" y="0"/>
                </a:lnTo>
                <a:lnTo>
                  <a:pt x="8450784" y="3347080"/>
                </a:lnTo>
                <a:lnTo>
                  <a:pt x="0" y="3347080"/>
                </a:lnTo>
                <a:lnTo>
                  <a:pt x="0" y="0"/>
                </a:lnTo>
                <a:close/>
              </a:path>
            </a:pathLst>
          </a:custGeom>
          <a:blipFill>
            <a:blip r:embed="rId4"/>
            <a:stretch>
              <a:fillRect l="0" t="0" r="0" b="0"/>
            </a:stretch>
          </a:blipFill>
        </p:spPr>
      </p:sp>
      <p:sp>
        <p:nvSpPr>
          <p:cNvPr name="Freeform 14" id="14"/>
          <p:cNvSpPr/>
          <p:nvPr/>
        </p:nvSpPr>
        <p:spPr>
          <a:xfrm flipH="false" flipV="false" rot="0">
            <a:off x="13033908" y="2840720"/>
            <a:ext cx="2912960" cy="725003"/>
          </a:xfrm>
          <a:custGeom>
            <a:avLst/>
            <a:gdLst/>
            <a:ahLst/>
            <a:cxnLst/>
            <a:rect r="r" b="b" t="t" l="l"/>
            <a:pathLst>
              <a:path h="725003" w="2912960">
                <a:moveTo>
                  <a:pt x="0" y="0"/>
                </a:moveTo>
                <a:lnTo>
                  <a:pt x="2912960" y="0"/>
                </a:lnTo>
                <a:lnTo>
                  <a:pt x="2912960" y="725004"/>
                </a:lnTo>
                <a:lnTo>
                  <a:pt x="0" y="725004"/>
                </a:lnTo>
                <a:lnTo>
                  <a:pt x="0" y="0"/>
                </a:lnTo>
                <a:close/>
              </a:path>
            </a:pathLst>
          </a:custGeom>
          <a:blipFill>
            <a:blip r:embed="rId5"/>
            <a:stretch>
              <a:fillRect l="0" t="0" r="0" b="0"/>
            </a:stretch>
          </a:blipFill>
        </p:spPr>
      </p:sp>
      <p:sp>
        <p:nvSpPr>
          <p:cNvPr name="Freeform 15" id="15"/>
          <p:cNvSpPr/>
          <p:nvPr/>
        </p:nvSpPr>
        <p:spPr>
          <a:xfrm flipH="false" flipV="false" rot="0">
            <a:off x="10922568" y="7460012"/>
            <a:ext cx="5217883" cy="2092238"/>
          </a:xfrm>
          <a:custGeom>
            <a:avLst/>
            <a:gdLst/>
            <a:ahLst/>
            <a:cxnLst/>
            <a:rect r="r" b="b" t="t" l="l"/>
            <a:pathLst>
              <a:path h="2092238" w="5217883">
                <a:moveTo>
                  <a:pt x="0" y="0"/>
                </a:moveTo>
                <a:lnTo>
                  <a:pt x="5217883" y="0"/>
                </a:lnTo>
                <a:lnTo>
                  <a:pt x="5217883" y="2092238"/>
                </a:lnTo>
                <a:lnTo>
                  <a:pt x="0" y="2092238"/>
                </a:lnTo>
                <a:lnTo>
                  <a:pt x="0" y="0"/>
                </a:lnTo>
                <a:close/>
              </a:path>
            </a:pathLst>
          </a:custGeom>
          <a:blipFill>
            <a:blip r:embed="rId6"/>
            <a:stretch>
              <a:fillRect l="0" t="-2216" r="0" b="-2216"/>
            </a:stretch>
          </a:blipFill>
        </p:spPr>
      </p:sp>
      <p:sp>
        <p:nvSpPr>
          <p:cNvPr name="TextBox 16" id="16"/>
          <p:cNvSpPr txBox="true"/>
          <p:nvPr/>
        </p:nvSpPr>
        <p:spPr>
          <a:xfrm rot="0">
            <a:off x="-221494" y="473710"/>
            <a:ext cx="12605383"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ARCHITECTURE OF RAG</a:t>
            </a:r>
          </a:p>
        </p:txBody>
      </p:sp>
      <p:sp>
        <p:nvSpPr>
          <p:cNvPr name="TextBox 17" id="17"/>
          <p:cNvSpPr txBox="true"/>
          <p:nvPr/>
        </p:nvSpPr>
        <p:spPr>
          <a:xfrm rot="0">
            <a:off x="1477279" y="2418445"/>
            <a:ext cx="3274338"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ns Bold"/>
                <a:ea typeface="Open Sans Bold"/>
                <a:cs typeface="Open Sans Bold"/>
                <a:sym typeface="Open Sans Bold"/>
              </a:rPr>
              <a:t>Read The Document:</a:t>
            </a:r>
          </a:p>
        </p:txBody>
      </p:sp>
      <p:sp>
        <p:nvSpPr>
          <p:cNvPr name="TextBox 18" id="18"/>
          <p:cNvSpPr txBox="true"/>
          <p:nvPr/>
        </p:nvSpPr>
        <p:spPr>
          <a:xfrm rot="0">
            <a:off x="1477279" y="3047073"/>
            <a:ext cx="10859572" cy="98996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Open Sans"/>
                <a:ea typeface="Open Sans"/>
                <a:cs typeface="Open Sans"/>
                <a:sym typeface="Open Sans"/>
              </a:rPr>
              <a:t>In storing document architecture and perform similarity search with using llm(Gemini), we</a:t>
            </a:r>
          </a:p>
          <a:p>
            <a:pPr algn="l">
              <a:lnSpc>
                <a:spcPts val="2659"/>
              </a:lnSpc>
              <a:spcBef>
                <a:spcPct val="0"/>
              </a:spcBef>
            </a:pPr>
            <a:r>
              <a:rPr lang="en-US" sz="1899">
                <a:solidFill>
                  <a:srgbClr val="000000"/>
                </a:solidFill>
                <a:latin typeface="Open Sans"/>
                <a:ea typeface="Open Sans"/>
                <a:cs typeface="Open Sans"/>
                <a:sym typeface="Open Sans"/>
              </a:rPr>
              <a:t>have to first read the document from the user to perform this operation we use pypdf2 library to</a:t>
            </a:r>
          </a:p>
          <a:p>
            <a:pPr algn="l">
              <a:lnSpc>
                <a:spcPts val="2659"/>
              </a:lnSpc>
              <a:spcBef>
                <a:spcPct val="0"/>
              </a:spcBef>
            </a:pPr>
            <a:r>
              <a:rPr lang="en-US" sz="1899">
                <a:solidFill>
                  <a:srgbClr val="000000"/>
                </a:solidFill>
                <a:latin typeface="Open Sans"/>
                <a:ea typeface="Open Sans"/>
                <a:cs typeface="Open Sans"/>
                <a:sym typeface="Open Sans"/>
              </a:rPr>
              <a:t>load and extract the text from pages from the documents.</a:t>
            </a:r>
          </a:p>
        </p:txBody>
      </p:sp>
      <p:sp>
        <p:nvSpPr>
          <p:cNvPr name="TextBox 19" id="19"/>
          <p:cNvSpPr txBox="true"/>
          <p:nvPr/>
        </p:nvSpPr>
        <p:spPr>
          <a:xfrm rot="0">
            <a:off x="1477279" y="4484713"/>
            <a:ext cx="2048589"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ns Bold"/>
                <a:ea typeface="Open Sans Bold"/>
                <a:cs typeface="Open Sans Bold"/>
                <a:sym typeface="Open Sans Bold"/>
              </a:rPr>
              <a:t>Text Chunks:</a:t>
            </a:r>
          </a:p>
        </p:txBody>
      </p:sp>
      <p:sp>
        <p:nvSpPr>
          <p:cNvPr name="TextBox 20" id="20"/>
          <p:cNvSpPr txBox="true"/>
          <p:nvPr/>
        </p:nvSpPr>
        <p:spPr>
          <a:xfrm rot="0">
            <a:off x="1477279" y="5017005"/>
            <a:ext cx="9635009" cy="132334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Open Sans"/>
                <a:ea typeface="Open Sans"/>
                <a:cs typeface="Open Sans"/>
                <a:sym typeface="Open Sans"/>
              </a:rPr>
              <a:t>Text chunks refer to the division of a text into smaller, more manageable pieces of information. These chunks can be sentences, phrases, paragraphs, or even individual words.you can use RecursiveCharacterTextSplitter </a:t>
            </a:r>
            <a:r>
              <a:rPr lang="en-US" sz="1899">
                <a:solidFill>
                  <a:srgbClr val="000000"/>
                </a:solidFill>
                <a:latin typeface="Open Sans"/>
                <a:ea typeface="Open Sans"/>
                <a:cs typeface="Open Sans"/>
                <a:sym typeface="Open Sans"/>
              </a:rPr>
              <a:t>from langchain text_splitter to create text chunks.</a:t>
            </a:r>
          </a:p>
        </p:txBody>
      </p:sp>
      <p:sp>
        <p:nvSpPr>
          <p:cNvPr name="TextBox 21" id="21"/>
          <p:cNvSpPr txBox="true"/>
          <p:nvPr/>
        </p:nvSpPr>
        <p:spPr>
          <a:xfrm rot="0">
            <a:off x="1477279" y="6790087"/>
            <a:ext cx="2630329"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ns Bold"/>
                <a:ea typeface="Open Sans Bold"/>
                <a:cs typeface="Open Sans Bold"/>
                <a:sym typeface="Open Sans Bold"/>
              </a:rPr>
              <a:t>Text Embedding:</a:t>
            </a:r>
          </a:p>
        </p:txBody>
      </p:sp>
      <p:sp>
        <p:nvSpPr>
          <p:cNvPr name="TextBox 22" id="22"/>
          <p:cNvSpPr txBox="true"/>
          <p:nvPr/>
        </p:nvSpPr>
        <p:spPr>
          <a:xfrm rot="0">
            <a:off x="1477279" y="7421912"/>
            <a:ext cx="9445288" cy="132334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Open Sans"/>
                <a:ea typeface="Open Sans"/>
                <a:cs typeface="Open Sans"/>
                <a:sym typeface="Open Sans"/>
              </a:rPr>
              <a:t>embedding the text chunks into numerical representations to store in the</a:t>
            </a:r>
          </a:p>
          <a:p>
            <a:pPr algn="l">
              <a:lnSpc>
                <a:spcPts val="2659"/>
              </a:lnSpc>
              <a:spcBef>
                <a:spcPct val="0"/>
              </a:spcBef>
            </a:pPr>
            <a:r>
              <a:rPr lang="en-US" sz="1899">
                <a:solidFill>
                  <a:srgbClr val="000000"/>
                </a:solidFill>
                <a:latin typeface="Open Sans"/>
                <a:ea typeface="Open Sans"/>
                <a:cs typeface="Open Sans"/>
                <a:sym typeface="Open Sans"/>
              </a:rPr>
              <a:t>vector database.  google genai itself text embedding technique called langchain_google_genai and</a:t>
            </a:r>
          </a:p>
          <a:p>
            <a:pPr algn="l">
              <a:lnSpc>
                <a:spcPts val="2659"/>
              </a:lnSpc>
              <a:spcBef>
                <a:spcPct val="0"/>
              </a:spcBef>
            </a:pPr>
            <a:r>
              <a:rPr lang="en-US" sz="1899">
                <a:solidFill>
                  <a:srgbClr val="000000"/>
                </a:solidFill>
                <a:latin typeface="Open Sans"/>
                <a:ea typeface="Open Sans"/>
                <a:cs typeface="Open Sans"/>
                <a:sym typeface="Open Sans"/>
              </a:rPr>
              <a:t>model  models/embedding-001 to perform this operation.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3476144" y="2434822"/>
            <a:ext cx="1712172" cy="811797"/>
          </a:xfrm>
          <a:custGeom>
            <a:avLst/>
            <a:gdLst/>
            <a:ahLst/>
            <a:cxnLst/>
            <a:rect r="r" b="b" t="t" l="l"/>
            <a:pathLst>
              <a:path h="811797" w="1712172">
                <a:moveTo>
                  <a:pt x="0" y="0"/>
                </a:moveTo>
                <a:lnTo>
                  <a:pt x="1712172" y="0"/>
                </a:lnTo>
                <a:lnTo>
                  <a:pt x="1712172" y="811797"/>
                </a:lnTo>
                <a:lnTo>
                  <a:pt x="0" y="811797"/>
                </a:lnTo>
                <a:lnTo>
                  <a:pt x="0" y="0"/>
                </a:lnTo>
                <a:close/>
              </a:path>
            </a:pathLst>
          </a:custGeom>
          <a:blipFill>
            <a:blip r:embed="rId4"/>
            <a:stretch>
              <a:fillRect l="0" t="-55722" r="-292" b="-55804"/>
            </a:stretch>
          </a:blipFill>
        </p:spPr>
      </p:sp>
      <p:sp>
        <p:nvSpPr>
          <p:cNvPr name="Freeform 14" id="14"/>
          <p:cNvSpPr/>
          <p:nvPr/>
        </p:nvSpPr>
        <p:spPr>
          <a:xfrm flipH="false" flipV="false" rot="0">
            <a:off x="15188316" y="3186455"/>
            <a:ext cx="1918599" cy="1345883"/>
          </a:xfrm>
          <a:custGeom>
            <a:avLst/>
            <a:gdLst/>
            <a:ahLst/>
            <a:cxnLst/>
            <a:rect r="r" b="b" t="t" l="l"/>
            <a:pathLst>
              <a:path h="1345883" w="1918599">
                <a:moveTo>
                  <a:pt x="0" y="0"/>
                </a:moveTo>
                <a:lnTo>
                  <a:pt x="1918599" y="0"/>
                </a:lnTo>
                <a:lnTo>
                  <a:pt x="1918599" y="1345883"/>
                </a:lnTo>
                <a:lnTo>
                  <a:pt x="0" y="1345883"/>
                </a:lnTo>
                <a:lnTo>
                  <a:pt x="0" y="0"/>
                </a:lnTo>
                <a:close/>
              </a:path>
            </a:pathLst>
          </a:custGeom>
          <a:blipFill>
            <a:blip r:embed="rId5"/>
            <a:stretch>
              <a:fillRect l="0" t="0" r="0" b="0"/>
            </a:stretch>
          </a:blipFill>
        </p:spPr>
      </p:sp>
      <p:sp>
        <p:nvSpPr>
          <p:cNvPr name="Freeform 15" id="15"/>
          <p:cNvSpPr/>
          <p:nvPr/>
        </p:nvSpPr>
        <p:spPr>
          <a:xfrm flipH="false" flipV="false" rot="0">
            <a:off x="12586022" y="3766926"/>
            <a:ext cx="2449894" cy="952737"/>
          </a:xfrm>
          <a:custGeom>
            <a:avLst/>
            <a:gdLst/>
            <a:ahLst/>
            <a:cxnLst/>
            <a:rect r="r" b="b" t="t" l="l"/>
            <a:pathLst>
              <a:path h="952737" w="2449894">
                <a:moveTo>
                  <a:pt x="0" y="0"/>
                </a:moveTo>
                <a:lnTo>
                  <a:pt x="2449894" y="0"/>
                </a:lnTo>
                <a:lnTo>
                  <a:pt x="2449894" y="952737"/>
                </a:lnTo>
                <a:lnTo>
                  <a:pt x="0" y="952737"/>
                </a:lnTo>
                <a:lnTo>
                  <a:pt x="0" y="0"/>
                </a:lnTo>
                <a:close/>
              </a:path>
            </a:pathLst>
          </a:custGeom>
          <a:blipFill>
            <a:blip r:embed="rId6"/>
            <a:stretch>
              <a:fillRect l="0" t="0" r="0" b="0"/>
            </a:stretch>
          </a:blipFill>
        </p:spPr>
      </p:sp>
      <p:sp>
        <p:nvSpPr>
          <p:cNvPr name="Freeform 16" id="16"/>
          <p:cNvSpPr/>
          <p:nvPr/>
        </p:nvSpPr>
        <p:spPr>
          <a:xfrm flipH="false" flipV="false" rot="0">
            <a:off x="13252595" y="5243538"/>
            <a:ext cx="3566644" cy="3881836"/>
          </a:xfrm>
          <a:custGeom>
            <a:avLst/>
            <a:gdLst/>
            <a:ahLst/>
            <a:cxnLst/>
            <a:rect r="r" b="b" t="t" l="l"/>
            <a:pathLst>
              <a:path h="3881836" w="3566644">
                <a:moveTo>
                  <a:pt x="0" y="0"/>
                </a:moveTo>
                <a:lnTo>
                  <a:pt x="3566643" y="0"/>
                </a:lnTo>
                <a:lnTo>
                  <a:pt x="3566643" y="3881835"/>
                </a:lnTo>
                <a:lnTo>
                  <a:pt x="0" y="3881835"/>
                </a:lnTo>
                <a:lnTo>
                  <a:pt x="0" y="0"/>
                </a:lnTo>
                <a:close/>
              </a:path>
            </a:pathLst>
          </a:custGeom>
          <a:blipFill>
            <a:blip r:embed="rId7"/>
            <a:stretch>
              <a:fillRect l="0" t="0" r="0" b="0"/>
            </a:stretch>
          </a:blipFill>
        </p:spPr>
      </p:sp>
      <p:sp>
        <p:nvSpPr>
          <p:cNvPr name="TextBox 17" id="17"/>
          <p:cNvSpPr txBox="true"/>
          <p:nvPr/>
        </p:nvSpPr>
        <p:spPr>
          <a:xfrm rot="0">
            <a:off x="-221494" y="473710"/>
            <a:ext cx="12605383"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ARCHITECTURE OF RAG</a:t>
            </a:r>
          </a:p>
        </p:txBody>
      </p:sp>
      <p:sp>
        <p:nvSpPr>
          <p:cNvPr name="TextBox 18" id="18"/>
          <p:cNvSpPr txBox="true"/>
          <p:nvPr/>
        </p:nvSpPr>
        <p:spPr>
          <a:xfrm rot="0">
            <a:off x="1477279" y="2418445"/>
            <a:ext cx="2702838"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ns Bold"/>
                <a:ea typeface="Open Sans Bold"/>
                <a:cs typeface="Open Sans Bold"/>
                <a:sym typeface="Open Sans Bold"/>
              </a:rPr>
              <a:t>Vector Database:</a:t>
            </a:r>
          </a:p>
        </p:txBody>
      </p:sp>
      <p:sp>
        <p:nvSpPr>
          <p:cNvPr name="TextBox 19" id="19"/>
          <p:cNvSpPr txBox="true"/>
          <p:nvPr/>
        </p:nvSpPr>
        <p:spPr>
          <a:xfrm rot="0">
            <a:off x="1477279" y="3047073"/>
            <a:ext cx="10615969" cy="989965"/>
          </a:xfrm>
          <a:prstGeom prst="rect">
            <a:avLst/>
          </a:prstGeom>
        </p:spPr>
        <p:txBody>
          <a:bodyPr anchor="t" rtlCol="false" tIns="0" lIns="0" bIns="0" rIns="0">
            <a:spAutoFit/>
          </a:bodyPr>
          <a:lstStyle/>
          <a:p>
            <a:pPr algn="l">
              <a:lnSpc>
                <a:spcPts val="2659"/>
              </a:lnSpc>
            </a:pPr>
            <a:r>
              <a:rPr lang="en-US" sz="1899">
                <a:solidFill>
                  <a:srgbClr val="000000"/>
                </a:solidFill>
                <a:latin typeface="Open Sans"/>
                <a:ea typeface="Open Sans"/>
                <a:cs typeface="Open Sans"/>
                <a:sym typeface="Open Sans"/>
              </a:rPr>
              <a:t>After embedding the text we store those embedded text into vectorize database in the form</a:t>
            </a:r>
          </a:p>
          <a:p>
            <a:pPr algn="l">
              <a:lnSpc>
                <a:spcPts val="2659"/>
              </a:lnSpc>
            </a:pPr>
            <a:r>
              <a:rPr lang="en-US" sz="1899">
                <a:solidFill>
                  <a:srgbClr val="000000"/>
                </a:solidFill>
                <a:latin typeface="Open Sans"/>
                <a:ea typeface="Open Sans"/>
                <a:cs typeface="Open Sans"/>
                <a:sym typeface="Open Sans"/>
              </a:rPr>
              <a:t>of numerical values. There have several types of vector database there for example chormadb,</a:t>
            </a:r>
          </a:p>
          <a:p>
            <a:pPr algn="l">
              <a:lnSpc>
                <a:spcPts val="2659"/>
              </a:lnSpc>
              <a:spcBef>
                <a:spcPct val="0"/>
              </a:spcBef>
            </a:pPr>
            <a:r>
              <a:rPr lang="en-US" sz="1899">
                <a:solidFill>
                  <a:srgbClr val="000000"/>
                </a:solidFill>
                <a:latin typeface="Open Sans"/>
                <a:ea typeface="Open Sans"/>
                <a:cs typeface="Open Sans"/>
                <a:sym typeface="Open Sans"/>
              </a:rPr>
              <a:t>faiss-cpu and faiss-gpu.</a:t>
            </a:r>
          </a:p>
        </p:txBody>
      </p:sp>
      <p:sp>
        <p:nvSpPr>
          <p:cNvPr name="TextBox 20" id="20"/>
          <p:cNvSpPr txBox="true"/>
          <p:nvPr/>
        </p:nvSpPr>
        <p:spPr>
          <a:xfrm rot="0">
            <a:off x="1581876" y="4484713"/>
            <a:ext cx="1839397"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ns Bold"/>
                <a:ea typeface="Open Sans Bold"/>
                <a:cs typeface="Open Sans Bold"/>
                <a:sym typeface="Open Sans Bold"/>
              </a:rPr>
              <a:t>Text Query:</a:t>
            </a:r>
          </a:p>
        </p:txBody>
      </p:sp>
      <p:sp>
        <p:nvSpPr>
          <p:cNvPr name="TextBox 21" id="21"/>
          <p:cNvSpPr txBox="true"/>
          <p:nvPr/>
        </p:nvSpPr>
        <p:spPr>
          <a:xfrm rot="0">
            <a:off x="1477279" y="5017005"/>
            <a:ext cx="10615969" cy="1323340"/>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Open Sans"/>
                <a:ea typeface="Open Sans"/>
                <a:cs typeface="Open Sans"/>
                <a:sym typeface="Open Sans"/>
              </a:rPr>
              <a:t>In text query we takes input from user and using prompt template we will gets the results. </a:t>
            </a:r>
            <a:r>
              <a:rPr lang="en-US" sz="1899">
                <a:solidFill>
                  <a:srgbClr val="000000"/>
                </a:solidFill>
                <a:latin typeface="Open Sans"/>
                <a:ea typeface="Open Sans"/>
                <a:cs typeface="Open Sans"/>
                <a:sym typeface="Open Sans"/>
              </a:rPr>
              <a:t>load_qa_chain library from langchain.chains.question_answering to answering the question with using prompt template. It used similarity search from vector database to get the result currectly.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3493371" y="1965021"/>
            <a:ext cx="11301259" cy="6356958"/>
          </a:xfrm>
          <a:custGeom>
            <a:avLst/>
            <a:gdLst/>
            <a:ahLst/>
            <a:cxnLst/>
            <a:rect r="r" b="b" t="t" l="l"/>
            <a:pathLst>
              <a:path h="6356958" w="11301259">
                <a:moveTo>
                  <a:pt x="0" y="0"/>
                </a:moveTo>
                <a:lnTo>
                  <a:pt x="11301258" y="0"/>
                </a:lnTo>
                <a:lnTo>
                  <a:pt x="11301258" y="6356958"/>
                </a:lnTo>
                <a:lnTo>
                  <a:pt x="0" y="6356958"/>
                </a:lnTo>
                <a:lnTo>
                  <a:pt x="0" y="0"/>
                </a:lnTo>
                <a:close/>
              </a:path>
            </a:pathLst>
          </a:custGeom>
          <a:blipFill>
            <a:blip r:embed="rId4"/>
            <a:stretch>
              <a:fillRect l="0" t="0" r="0" b="0"/>
            </a:stretch>
          </a:blipFill>
        </p:spPr>
      </p:sp>
      <p:sp>
        <p:nvSpPr>
          <p:cNvPr name="TextBox 14" id="14"/>
          <p:cNvSpPr txBox="true"/>
          <p:nvPr/>
        </p:nvSpPr>
        <p:spPr>
          <a:xfrm rot="0">
            <a:off x="-221494" y="473710"/>
            <a:ext cx="12605383"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APPLICATION OF RAG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2352038" y="2378388"/>
            <a:ext cx="4344278" cy="2275316"/>
          </a:xfrm>
          <a:custGeom>
            <a:avLst/>
            <a:gdLst/>
            <a:ahLst/>
            <a:cxnLst/>
            <a:rect r="r" b="b" t="t" l="l"/>
            <a:pathLst>
              <a:path h="2275316" w="4344278">
                <a:moveTo>
                  <a:pt x="0" y="0"/>
                </a:moveTo>
                <a:lnTo>
                  <a:pt x="4344277" y="0"/>
                </a:lnTo>
                <a:lnTo>
                  <a:pt x="4344277" y="2275316"/>
                </a:lnTo>
                <a:lnTo>
                  <a:pt x="0" y="2275316"/>
                </a:lnTo>
                <a:lnTo>
                  <a:pt x="0" y="0"/>
                </a:lnTo>
                <a:close/>
              </a:path>
            </a:pathLst>
          </a:custGeom>
          <a:blipFill>
            <a:blip r:embed="rId4"/>
            <a:stretch>
              <a:fillRect l="0" t="0" r="0" b="0"/>
            </a:stretch>
          </a:blipFill>
        </p:spPr>
      </p:sp>
      <p:sp>
        <p:nvSpPr>
          <p:cNvPr name="Freeform 14" id="14"/>
          <p:cNvSpPr/>
          <p:nvPr/>
        </p:nvSpPr>
        <p:spPr>
          <a:xfrm flipH="false" flipV="false" rot="0">
            <a:off x="5288257" y="4194305"/>
            <a:ext cx="2930181" cy="1949902"/>
          </a:xfrm>
          <a:custGeom>
            <a:avLst/>
            <a:gdLst/>
            <a:ahLst/>
            <a:cxnLst/>
            <a:rect r="r" b="b" t="t" l="l"/>
            <a:pathLst>
              <a:path h="1949902" w="2930181">
                <a:moveTo>
                  <a:pt x="0" y="0"/>
                </a:moveTo>
                <a:lnTo>
                  <a:pt x="2930181" y="0"/>
                </a:lnTo>
                <a:lnTo>
                  <a:pt x="2930181" y="1949902"/>
                </a:lnTo>
                <a:lnTo>
                  <a:pt x="0" y="1949902"/>
                </a:lnTo>
                <a:lnTo>
                  <a:pt x="0" y="0"/>
                </a:lnTo>
                <a:close/>
              </a:path>
            </a:pathLst>
          </a:custGeom>
          <a:blipFill>
            <a:blip r:embed="rId5"/>
            <a:stretch>
              <a:fillRect l="0" t="0" r="0" b="0"/>
            </a:stretch>
          </a:blipFill>
        </p:spPr>
      </p:sp>
      <p:sp>
        <p:nvSpPr>
          <p:cNvPr name="Freeform 15" id="15"/>
          <p:cNvSpPr/>
          <p:nvPr/>
        </p:nvSpPr>
        <p:spPr>
          <a:xfrm flipH="false" flipV="false" rot="0">
            <a:off x="7690980" y="3085173"/>
            <a:ext cx="2239676" cy="1310287"/>
          </a:xfrm>
          <a:custGeom>
            <a:avLst/>
            <a:gdLst/>
            <a:ahLst/>
            <a:cxnLst/>
            <a:rect r="r" b="b" t="t" l="l"/>
            <a:pathLst>
              <a:path h="1310287" w="2239676">
                <a:moveTo>
                  <a:pt x="0" y="0"/>
                </a:moveTo>
                <a:lnTo>
                  <a:pt x="2239676" y="0"/>
                </a:lnTo>
                <a:lnTo>
                  <a:pt x="2239676" y="1310286"/>
                </a:lnTo>
                <a:lnTo>
                  <a:pt x="0" y="1310286"/>
                </a:lnTo>
                <a:lnTo>
                  <a:pt x="0" y="0"/>
                </a:lnTo>
                <a:close/>
              </a:path>
            </a:pathLst>
          </a:custGeom>
          <a:blipFill>
            <a:blip r:embed="rId6"/>
            <a:stretch>
              <a:fillRect l="0" t="0" r="0" b="0"/>
            </a:stretch>
          </a:blipFill>
        </p:spPr>
      </p:sp>
      <p:sp>
        <p:nvSpPr>
          <p:cNvPr name="Freeform 16" id="16"/>
          <p:cNvSpPr/>
          <p:nvPr/>
        </p:nvSpPr>
        <p:spPr>
          <a:xfrm flipH="false" flipV="false" rot="0">
            <a:off x="9930656" y="4635175"/>
            <a:ext cx="2151173" cy="1509032"/>
          </a:xfrm>
          <a:custGeom>
            <a:avLst/>
            <a:gdLst/>
            <a:ahLst/>
            <a:cxnLst/>
            <a:rect r="r" b="b" t="t" l="l"/>
            <a:pathLst>
              <a:path h="1509032" w="2151173">
                <a:moveTo>
                  <a:pt x="0" y="0"/>
                </a:moveTo>
                <a:lnTo>
                  <a:pt x="2151173" y="0"/>
                </a:lnTo>
                <a:lnTo>
                  <a:pt x="2151173" y="1509032"/>
                </a:lnTo>
                <a:lnTo>
                  <a:pt x="0" y="1509032"/>
                </a:lnTo>
                <a:lnTo>
                  <a:pt x="0" y="0"/>
                </a:lnTo>
                <a:close/>
              </a:path>
            </a:pathLst>
          </a:custGeom>
          <a:blipFill>
            <a:blip r:embed="rId7"/>
            <a:stretch>
              <a:fillRect l="0" t="0" r="0" b="0"/>
            </a:stretch>
          </a:blipFill>
        </p:spPr>
      </p:sp>
      <p:sp>
        <p:nvSpPr>
          <p:cNvPr name="Freeform 17" id="17"/>
          <p:cNvSpPr/>
          <p:nvPr/>
        </p:nvSpPr>
        <p:spPr>
          <a:xfrm flipH="false" flipV="false" rot="0">
            <a:off x="3516556" y="5751877"/>
            <a:ext cx="1159389" cy="1273160"/>
          </a:xfrm>
          <a:custGeom>
            <a:avLst/>
            <a:gdLst/>
            <a:ahLst/>
            <a:cxnLst/>
            <a:rect r="r" b="b" t="t" l="l"/>
            <a:pathLst>
              <a:path h="1273160" w="1159389">
                <a:moveTo>
                  <a:pt x="0" y="0"/>
                </a:moveTo>
                <a:lnTo>
                  <a:pt x="1159388" y="0"/>
                </a:lnTo>
                <a:lnTo>
                  <a:pt x="1159388" y="1273160"/>
                </a:lnTo>
                <a:lnTo>
                  <a:pt x="0" y="1273160"/>
                </a:lnTo>
                <a:lnTo>
                  <a:pt x="0" y="0"/>
                </a:lnTo>
                <a:close/>
              </a:path>
            </a:pathLst>
          </a:custGeom>
          <a:blipFill>
            <a:blip r:embed="rId8"/>
            <a:stretch>
              <a:fillRect l="0" t="0" r="0" b="0"/>
            </a:stretch>
          </a:blipFill>
        </p:spPr>
      </p:sp>
      <p:sp>
        <p:nvSpPr>
          <p:cNvPr name="Freeform 18" id="18"/>
          <p:cNvSpPr/>
          <p:nvPr/>
        </p:nvSpPr>
        <p:spPr>
          <a:xfrm flipH="false" flipV="false" rot="0">
            <a:off x="7690980" y="6701303"/>
            <a:ext cx="2390653" cy="647468"/>
          </a:xfrm>
          <a:custGeom>
            <a:avLst/>
            <a:gdLst/>
            <a:ahLst/>
            <a:cxnLst/>
            <a:rect r="r" b="b" t="t" l="l"/>
            <a:pathLst>
              <a:path h="647468" w="2390653">
                <a:moveTo>
                  <a:pt x="0" y="0"/>
                </a:moveTo>
                <a:lnTo>
                  <a:pt x="2390653" y="0"/>
                </a:lnTo>
                <a:lnTo>
                  <a:pt x="2390653" y="647469"/>
                </a:lnTo>
                <a:lnTo>
                  <a:pt x="0" y="647469"/>
                </a:lnTo>
                <a:lnTo>
                  <a:pt x="0" y="0"/>
                </a:lnTo>
                <a:close/>
              </a:path>
            </a:pathLst>
          </a:custGeom>
          <a:blipFill>
            <a:blip r:embed="rId9"/>
            <a:stretch>
              <a:fillRect l="0" t="0" r="0" b="0"/>
            </a:stretch>
          </a:blipFill>
        </p:spPr>
      </p:sp>
      <p:sp>
        <p:nvSpPr>
          <p:cNvPr name="Freeform 19" id="19"/>
          <p:cNvSpPr/>
          <p:nvPr/>
        </p:nvSpPr>
        <p:spPr>
          <a:xfrm flipH="false" flipV="false" rot="0">
            <a:off x="11809933" y="6246647"/>
            <a:ext cx="2111956" cy="778390"/>
          </a:xfrm>
          <a:custGeom>
            <a:avLst/>
            <a:gdLst/>
            <a:ahLst/>
            <a:cxnLst/>
            <a:rect r="r" b="b" t="t" l="l"/>
            <a:pathLst>
              <a:path h="778390" w="2111956">
                <a:moveTo>
                  <a:pt x="0" y="0"/>
                </a:moveTo>
                <a:lnTo>
                  <a:pt x="2111955" y="0"/>
                </a:lnTo>
                <a:lnTo>
                  <a:pt x="2111955" y="778390"/>
                </a:lnTo>
                <a:lnTo>
                  <a:pt x="0" y="778390"/>
                </a:lnTo>
                <a:lnTo>
                  <a:pt x="0" y="0"/>
                </a:lnTo>
                <a:close/>
              </a:path>
            </a:pathLst>
          </a:custGeom>
          <a:blipFill>
            <a:blip r:embed="rId10"/>
            <a:stretch>
              <a:fillRect l="0" t="0" r="0" b="0"/>
            </a:stretch>
          </a:blipFill>
        </p:spPr>
      </p:sp>
      <p:sp>
        <p:nvSpPr>
          <p:cNvPr name="TextBox 20" id="20"/>
          <p:cNvSpPr txBox="true"/>
          <p:nvPr/>
        </p:nvSpPr>
        <p:spPr>
          <a:xfrm rot="0">
            <a:off x="488343" y="719814"/>
            <a:ext cx="15460191"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TECHNOLOGY STACK USED FOR BUILD RAG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0" y="473710"/>
            <a:ext cx="12605383"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IMPLIMENT RAG IN CHATBOT</a:t>
            </a:r>
          </a:p>
        </p:txBody>
      </p:sp>
      <p:sp>
        <p:nvSpPr>
          <p:cNvPr name="TextBox 14" id="14"/>
          <p:cNvSpPr txBox="true"/>
          <p:nvPr/>
        </p:nvSpPr>
        <p:spPr>
          <a:xfrm rot="0">
            <a:off x="1327449" y="2380732"/>
            <a:ext cx="2105859"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llm model: </a:t>
            </a:r>
          </a:p>
        </p:txBody>
      </p:sp>
      <p:sp>
        <p:nvSpPr>
          <p:cNvPr name="Freeform 15" id="15"/>
          <p:cNvSpPr/>
          <p:nvPr/>
        </p:nvSpPr>
        <p:spPr>
          <a:xfrm flipH="false" flipV="false" rot="0">
            <a:off x="3959211" y="2116692"/>
            <a:ext cx="2111956" cy="778390"/>
          </a:xfrm>
          <a:custGeom>
            <a:avLst/>
            <a:gdLst/>
            <a:ahLst/>
            <a:cxnLst/>
            <a:rect r="r" b="b" t="t" l="l"/>
            <a:pathLst>
              <a:path h="778390" w="2111956">
                <a:moveTo>
                  <a:pt x="0" y="0"/>
                </a:moveTo>
                <a:lnTo>
                  <a:pt x="2111955" y="0"/>
                </a:lnTo>
                <a:lnTo>
                  <a:pt x="2111955" y="778390"/>
                </a:lnTo>
                <a:lnTo>
                  <a:pt x="0" y="778390"/>
                </a:lnTo>
                <a:lnTo>
                  <a:pt x="0" y="0"/>
                </a:lnTo>
                <a:close/>
              </a:path>
            </a:pathLst>
          </a:custGeom>
          <a:blipFill>
            <a:blip r:embed="rId4"/>
            <a:stretch>
              <a:fillRect l="0" t="0" r="0" b="0"/>
            </a:stretch>
          </a:blipFill>
        </p:spPr>
      </p:sp>
      <p:sp>
        <p:nvSpPr>
          <p:cNvPr name="TextBox 16" id="16"/>
          <p:cNvSpPr txBox="true"/>
          <p:nvPr/>
        </p:nvSpPr>
        <p:spPr>
          <a:xfrm rot="0">
            <a:off x="1273097" y="3809482"/>
            <a:ext cx="3407688"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Technology Stack:</a:t>
            </a:r>
          </a:p>
        </p:txBody>
      </p:sp>
      <p:sp>
        <p:nvSpPr>
          <p:cNvPr name="Freeform 17" id="17"/>
          <p:cNvSpPr/>
          <p:nvPr/>
        </p:nvSpPr>
        <p:spPr>
          <a:xfrm flipH="false" flipV="false" rot="0">
            <a:off x="5182853" y="3440089"/>
            <a:ext cx="2239676" cy="1310287"/>
          </a:xfrm>
          <a:custGeom>
            <a:avLst/>
            <a:gdLst/>
            <a:ahLst/>
            <a:cxnLst/>
            <a:rect r="r" b="b" t="t" l="l"/>
            <a:pathLst>
              <a:path h="1310287" w="2239676">
                <a:moveTo>
                  <a:pt x="0" y="0"/>
                </a:moveTo>
                <a:lnTo>
                  <a:pt x="2239676" y="0"/>
                </a:lnTo>
                <a:lnTo>
                  <a:pt x="2239676" y="1310287"/>
                </a:lnTo>
                <a:lnTo>
                  <a:pt x="0" y="1310287"/>
                </a:lnTo>
                <a:lnTo>
                  <a:pt x="0" y="0"/>
                </a:lnTo>
                <a:close/>
              </a:path>
            </a:pathLst>
          </a:custGeom>
          <a:blipFill>
            <a:blip r:embed="rId5"/>
            <a:stretch>
              <a:fillRect l="0" t="0" r="0" b="0"/>
            </a:stretch>
          </a:blipFill>
        </p:spPr>
      </p:sp>
      <p:sp>
        <p:nvSpPr>
          <p:cNvPr name="TextBox 18" id="18"/>
          <p:cNvSpPr txBox="true"/>
          <p:nvPr/>
        </p:nvSpPr>
        <p:spPr>
          <a:xfrm rot="0">
            <a:off x="1212197" y="5599679"/>
            <a:ext cx="3638193"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Open Sans Bold"/>
                <a:ea typeface="Open Sans Bold"/>
                <a:cs typeface="Open Sans Bold"/>
                <a:sym typeface="Open Sans Bold"/>
              </a:rPr>
              <a:t>Github(repository):</a:t>
            </a:r>
          </a:p>
        </p:txBody>
      </p:sp>
      <p:sp>
        <p:nvSpPr>
          <p:cNvPr name="TextBox 19" id="19"/>
          <p:cNvSpPr txBox="true"/>
          <p:nvPr/>
        </p:nvSpPr>
        <p:spPr>
          <a:xfrm rot="0">
            <a:off x="5182853" y="5613649"/>
            <a:ext cx="7193518" cy="500380"/>
          </a:xfrm>
          <a:prstGeom prst="rect">
            <a:avLst/>
          </a:prstGeom>
        </p:spPr>
        <p:txBody>
          <a:bodyPr anchor="t" rtlCol="false" tIns="0" lIns="0" bIns="0" rIns="0">
            <a:spAutoFit/>
          </a:bodyPr>
          <a:lstStyle/>
          <a:p>
            <a:pPr algn="l">
              <a:lnSpc>
                <a:spcPts val="3919"/>
              </a:lnSpc>
            </a:pPr>
            <a:r>
              <a:rPr lang="en-US" sz="2799" u="sng">
                <a:solidFill>
                  <a:srgbClr val="000000"/>
                </a:solidFill>
                <a:latin typeface="Arimo"/>
                <a:ea typeface="Arimo"/>
                <a:cs typeface="Arimo"/>
                <a:sym typeface="Arimo"/>
              </a:rPr>
              <a:t>https://github.com/enderXM249/RAG_System</a:t>
            </a:r>
          </a:p>
        </p:txBody>
      </p:sp>
      <p:sp>
        <p:nvSpPr>
          <p:cNvPr name="TextBox 20" id="20"/>
          <p:cNvSpPr txBox="true"/>
          <p:nvPr/>
        </p:nvSpPr>
        <p:spPr>
          <a:xfrm rot="0">
            <a:off x="8724481" y="2399782"/>
            <a:ext cx="7761804"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pen Sans"/>
                <a:ea typeface="Open Sans"/>
                <a:cs typeface="Open Sans"/>
                <a:sym typeface="Open Sans"/>
              </a:rPr>
              <a:t>gemini api key from that link- https://aistudio.google.com/app/apikey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2661790" y="719814"/>
            <a:ext cx="15460191"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PROMPT ENGINEERING</a:t>
            </a:r>
          </a:p>
        </p:txBody>
      </p:sp>
      <p:sp>
        <p:nvSpPr>
          <p:cNvPr name="TextBox 14" id="14"/>
          <p:cNvSpPr txBox="true"/>
          <p:nvPr/>
        </p:nvSpPr>
        <p:spPr>
          <a:xfrm rot="0">
            <a:off x="1569057" y="2422287"/>
            <a:ext cx="11229343" cy="21748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Generative artificial intelligence (AI) systems are designed to generate specific outputs based on the quality of provided prompts. Prompt engineering helps generative AI models better comprehend and respond to a wide range of queries, from the simple to the highly technical.</a:t>
            </a:r>
          </a:p>
          <a:p>
            <a:pPr algn="l">
              <a:lnSpc>
                <a:spcPts val="3499"/>
              </a:lnSpc>
              <a:spcBef>
                <a:spcPct val="0"/>
              </a:spcBef>
            </a:pPr>
            <a:r>
              <a:rPr lang="en-US" sz="2499">
                <a:solidFill>
                  <a:srgbClr val="000000"/>
                </a:solidFill>
                <a:latin typeface="Open Sans"/>
                <a:ea typeface="Open Sans"/>
                <a:cs typeface="Open Sans"/>
                <a:sym typeface="Open Sans"/>
              </a:rPr>
              <a:t>The basic rule is that good prompts equal good results.</a:t>
            </a:r>
          </a:p>
        </p:txBody>
      </p:sp>
      <p:sp>
        <p:nvSpPr>
          <p:cNvPr name="TextBox 15" id="15"/>
          <p:cNvSpPr txBox="true"/>
          <p:nvPr/>
        </p:nvSpPr>
        <p:spPr>
          <a:xfrm rot="0">
            <a:off x="1569057" y="4648419"/>
            <a:ext cx="11229343" cy="524192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Types:</a:t>
            </a:r>
          </a:p>
          <a:p>
            <a:pPr algn="l">
              <a:lnSpc>
                <a:spcPts val="3499"/>
              </a:lnSpc>
            </a:pPr>
            <a:r>
              <a:rPr lang="en-US" sz="2499">
                <a:solidFill>
                  <a:srgbClr val="000000"/>
                </a:solidFill>
                <a:latin typeface="Open Sans"/>
                <a:ea typeface="Open Sans"/>
                <a:cs typeface="Open Sans"/>
                <a:sym typeface="Open Sans"/>
              </a:rPr>
              <a:t>1. Zero-Shot Prompting 🎯</a:t>
            </a:r>
          </a:p>
          <a:p>
            <a:pPr algn="l">
              <a:lnSpc>
                <a:spcPts val="3499"/>
              </a:lnSpc>
            </a:pPr>
            <a:r>
              <a:rPr lang="en-US" sz="2499">
                <a:solidFill>
                  <a:srgbClr val="000000"/>
                </a:solidFill>
                <a:latin typeface="Open Sans"/>
                <a:ea typeface="Open Sans"/>
                <a:cs typeface="Open Sans"/>
                <a:sym typeface="Open Sans"/>
              </a:rPr>
              <a:t>2. One-Shot Prompting 🎯</a:t>
            </a:r>
          </a:p>
          <a:p>
            <a:pPr algn="l">
              <a:lnSpc>
                <a:spcPts val="3499"/>
              </a:lnSpc>
            </a:pPr>
            <a:r>
              <a:rPr lang="en-US" sz="2499">
                <a:solidFill>
                  <a:srgbClr val="000000"/>
                </a:solidFill>
                <a:latin typeface="Open Sans"/>
                <a:ea typeface="Open Sans"/>
                <a:cs typeface="Open Sans"/>
                <a:sym typeface="Open Sans"/>
              </a:rPr>
              <a:t>3. Few-Shot Prompting 🎯</a:t>
            </a:r>
          </a:p>
          <a:p>
            <a:pPr algn="l">
              <a:lnSpc>
                <a:spcPts val="3499"/>
              </a:lnSpc>
            </a:pPr>
            <a:r>
              <a:rPr lang="en-US" sz="2499">
                <a:solidFill>
                  <a:srgbClr val="000000"/>
                </a:solidFill>
                <a:latin typeface="Open Sans"/>
                <a:ea typeface="Open Sans"/>
                <a:cs typeface="Open Sans"/>
                <a:sym typeface="Open Sans"/>
              </a:rPr>
              <a:t>4. Chain-of-Thought (CoT) Prompting 🔗🧠</a:t>
            </a:r>
          </a:p>
          <a:p>
            <a:pPr algn="l">
              <a:lnSpc>
                <a:spcPts val="3499"/>
              </a:lnSpc>
            </a:pPr>
            <a:r>
              <a:rPr lang="en-US" sz="2499">
                <a:solidFill>
                  <a:srgbClr val="000000"/>
                </a:solidFill>
                <a:latin typeface="Open Sans"/>
                <a:ea typeface="Open Sans"/>
                <a:cs typeface="Open Sans"/>
                <a:sym typeface="Open Sans"/>
              </a:rPr>
              <a:t>5. Instruction Prompting 📝</a:t>
            </a:r>
          </a:p>
          <a:p>
            <a:pPr algn="l">
              <a:lnSpc>
                <a:spcPts val="3499"/>
              </a:lnSpc>
            </a:pPr>
            <a:r>
              <a:rPr lang="en-US" sz="2499">
                <a:solidFill>
                  <a:srgbClr val="000000"/>
                </a:solidFill>
                <a:latin typeface="Open Sans"/>
                <a:ea typeface="Open Sans"/>
                <a:cs typeface="Open Sans"/>
                <a:sym typeface="Open Sans"/>
              </a:rPr>
              <a:t>6. Self-Consistency Prompting 🔁</a:t>
            </a:r>
          </a:p>
          <a:p>
            <a:pPr algn="l">
              <a:lnSpc>
                <a:spcPts val="3499"/>
              </a:lnSpc>
            </a:pPr>
            <a:r>
              <a:rPr lang="en-US" sz="2499">
                <a:solidFill>
                  <a:srgbClr val="000000"/>
                </a:solidFill>
                <a:latin typeface="Open Sans"/>
                <a:ea typeface="Open Sans"/>
                <a:cs typeface="Open Sans"/>
                <a:sym typeface="Open Sans"/>
              </a:rPr>
              <a:t>7. Persona-Based Prompting 🎭</a:t>
            </a:r>
          </a:p>
          <a:p>
            <a:pPr algn="l">
              <a:lnSpc>
                <a:spcPts val="3499"/>
              </a:lnSpc>
            </a:pPr>
            <a:r>
              <a:rPr lang="en-US" sz="2499">
                <a:solidFill>
                  <a:srgbClr val="000000"/>
                </a:solidFill>
                <a:latin typeface="Open Sans"/>
                <a:ea typeface="Open Sans"/>
                <a:cs typeface="Open Sans"/>
                <a:sym typeface="Open Sans"/>
              </a:rPr>
              <a:t>8. RAG-Enhanced Prompting 📚 + 🤖</a:t>
            </a:r>
          </a:p>
          <a:p>
            <a:pPr algn="l">
              <a:lnSpc>
                <a:spcPts val="3499"/>
              </a:lnSpc>
            </a:pPr>
          </a:p>
          <a:p>
            <a:pPr algn="l">
              <a:lnSpc>
                <a:spcPts val="3499"/>
              </a:lnSpc>
            </a:pPr>
          </a:p>
          <a:p>
            <a:pPr algn="l">
              <a:lnSpc>
                <a:spcPts val="349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86935" y="473710"/>
            <a:ext cx="15460191"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TYPES OF PROMPT</a:t>
            </a:r>
          </a:p>
        </p:txBody>
      </p:sp>
      <p:sp>
        <p:nvSpPr>
          <p:cNvPr name="TextBox 14" id="14"/>
          <p:cNvSpPr txBox="true"/>
          <p:nvPr/>
        </p:nvSpPr>
        <p:spPr>
          <a:xfrm rot="0">
            <a:off x="1915050" y="2339210"/>
            <a:ext cx="13852567" cy="271589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Open Sans"/>
                <a:ea typeface="Open Sans"/>
                <a:cs typeface="Open Sans"/>
                <a:sym typeface="Open Sans"/>
              </a:rPr>
              <a:t>1. Zero-Shot Prompting 🎯</a:t>
            </a:r>
          </a:p>
          <a:p>
            <a:pPr algn="l">
              <a:lnSpc>
                <a:spcPts val="3079"/>
              </a:lnSpc>
              <a:spcBef>
                <a:spcPct val="0"/>
              </a:spcBef>
            </a:pPr>
            <a:r>
              <a:rPr lang="en-US" sz="2199">
                <a:solidFill>
                  <a:srgbClr val="000000"/>
                </a:solidFill>
                <a:latin typeface="Open Sans"/>
                <a:ea typeface="Open Sans"/>
                <a:cs typeface="Open Sans"/>
                <a:sym typeface="Open Sans"/>
              </a:rPr>
              <a:t>Definition: The model generates a response without any examples or prior training on the specific query.</a:t>
            </a:r>
          </a:p>
          <a:p>
            <a:pPr algn="l">
              <a:lnSpc>
                <a:spcPts val="3079"/>
              </a:lnSpc>
              <a:spcBef>
                <a:spcPct val="0"/>
              </a:spcBef>
            </a:pPr>
            <a:r>
              <a:rPr lang="en-US" sz="2199">
                <a:solidFill>
                  <a:srgbClr val="000000"/>
                </a:solidFill>
                <a:latin typeface="Open Sans"/>
                <a:ea typeface="Open Sans"/>
                <a:cs typeface="Open Sans"/>
                <a:sym typeface="Open Sans"/>
              </a:rPr>
              <a:t>Use Case: Quick general knowledge queries.</a:t>
            </a:r>
          </a:p>
          <a:p>
            <a:pPr algn="l">
              <a:lnSpc>
                <a:spcPts val="3079"/>
              </a:lnSpc>
              <a:spcBef>
                <a:spcPct val="0"/>
              </a:spcBef>
            </a:pPr>
            <a:r>
              <a:rPr lang="en-US" sz="2199">
                <a:solidFill>
                  <a:srgbClr val="000000"/>
                </a:solidFill>
                <a:latin typeface="Open Sans"/>
                <a:ea typeface="Open Sans"/>
                <a:cs typeface="Open Sans"/>
                <a:sym typeface="Open Sans"/>
              </a:rPr>
              <a:t>🔹 Example:</a:t>
            </a:r>
          </a:p>
          <a:p>
            <a:pPr algn="l">
              <a:lnSpc>
                <a:spcPts val="3079"/>
              </a:lnSpc>
              <a:spcBef>
                <a:spcPct val="0"/>
              </a:spcBef>
            </a:pPr>
            <a:r>
              <a:rPr lang="en-US" sz="2199">
                <a:solidFill>
                  <a:srgbClr val="000000"/>
                </a:solidFill>
                <a:latin typeface="Open Sans"/>
                <a:ea typeface="Open Sans"/>
                <a:cs typeface="Open Sans"/>
                <a:sym typeface="Open Sans"/>
              </a:rPr>
              <a:t>"What are the benefits of Retrieval-Augmented Generation (RAG)?"</a:t>
            </a:r>
          </a:p>
          <a:p>
            <a:pPr algn="l">
              <a:lnSpc>
                <a:spcPts val="3079"/>
              </a:lnSpc>
              <a:spcBef>
                <a:spcPct val="0"/>
              </a:spcBef>
            </a:pPr>
            <a:r>
              <a:rPr lang="en-US" sz="2199">
                <a:solidFill>
                  <a:srgbClr val="000000"/>
                </a:solidFill>
                <a:latin typeface="Open Sans"/>
                <a:ea typeface="Open Sans"/>
                <a:cs typeface="Open Sans"/>
                <a:sym typeface="Open Sans"/>
              </a:rPr>
              <a:t>✅ AI generates an answer based on its pre-trained knowledge.</a:t>
            </a:r>
          </a:p>
          <a:p>
            <a:pPr algn="l">
              <a:lnSpc>
                <a:spcPts val="3079"/>
              </a:lnSpc>
              <a:spcBef>
                <a:spcPct val="0"/>
              </a:spcBef>
            </a:pPr>
            <a:r>
              <a:rPr lang="en-US" sz="2199">
                <a:solidFill>
                  <a:srgbClr val="000000"/>
                </a:solidFill>
                <a:latin typeface="Open Sans"/>
                <a:ea typeface="Open Sans"/>
                <a:cs typeface="Open Sans"/>
                <a:sym typeface="Open Sans"/>
              </a:rPr>
              <a:t>❌ May lack accuracy if the topic is highly specialized or recent.</a:t>
            </a:r>
          </a:p>
        </p:txBody>
      </p:sp>
      <p:sp>
        <p:nvSpPr>
          <p:cNvPr name="TextBox 15" id="15"/>
          <p:cNvSpPr txBox="true"/>
          <p:nvPr/>
        </p:nvSpPr>
        <p:spPr>
          <a:xfrm rot="0">
            <a:off x="1915050" y="5303494"/>
            <a:ext cx="13852567" cy="46685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Open Sans"/>
                <a:ea typeface="Open Sans"/>
                <a:cs typeface="Open Sans"/>
                <a:sym typeface="Open Sans"/>
              </a:rPr>
              <a:t>2</a:t>
            </a:r>
            <a:r>
              <a:rPr lang="en-US" sz="2199">
                <a:solidFill>
                  <a:srgbClr val="000000"/>
                </a:solidFill>
                <a:latin typeface="Open Sans"/>
                <a:ea typeface="Open Sans"/>
                <a:cs typeface="Open Sans"/>
                <a:sym typeface="Open Sans"/>
              </a:rPr>
              <a:t>. One-Shot Prompting 🎯</a:t>
            </a:r>
          </a:p>
          <a:p>
            <a:pPr algn="l" marL="474979" indent="-237490" lvl="1">
              <a:lnSpc>
                <a:spcPts val="3079"/>
              </a:lnSpc>
              <a:spcBef>
                <a:spcPct val="0"/>
              </a:spcBef>
              <a:buFont typeface="Arial"/>
              <a:buChar char="•"/>
            </a:pPr>
            <a:r>
              <a:rPr lang="en-US" sz="2199">
                <a:solidFill>
                  <a:srgbClr val="000000"/>
                </a:solidFill>
                <a:latin typeface="Open Sans"/>
                <a:ea typeface="Open Sans"/>
                <a:cs typeface="Open Sans"/>
                <a:sym typeface="Open Sans"/>
              </a:rPr>
              <a:t>Definition: The model is given one example before generating a response.</a:t>
            </a:r>
          </a:p>
          <a:p>
            <a:pPr algn="l" marL="474979" indent="-237490" lvl="1">
              <a:lnSpc>
                <a:spcPts val="3079"/>
              </a:lnSpc>
              <a:spcBef>
                <a:spcPct val="0"/>
              </a:spcBef>
              <a:buFont typeface="Arial"/>
              <a:buChar char="•"/>
            </a:pPr>
            <a:r>
              <a:rPr lang="en-US" sz="2199">
                <a:solidFill>
                  <a:srgbClr val="000000"/>
                </a:solidFill>
                <a:latin typeface="Open Sans"/>
                <a:ea typeface="Open Sans"/>
                <a:cs typeface="Open Sans"/>
                <a:sym typeface="Open Sans"/>
              </a:rPr>
              <a:t>Use Case: Helps in structured responses when little context is needed.</a:t>
            </a:r>
          </a:p>
          <a:p>
            <a:pPr algn="l">
              <a:lnSpc>
                <a:spcPts val="3079"/>
              </a:lnSpc>
              <a:spcBef>
                <a:spcPct val="0"/>
              </a:spcBef>
            </a:pPr>
            <a:r>
              <a:rPr lang="en-US" sz="2199">
                <a:solidFill>
                  <a:srgbClr val="000000"/>
                </a:solidFill>
                <a:latin typeface="Open Sans"/>
                <a:ea typeface="Open Sans"/>
                <a:cs typeface="Open Sans"/>
                <a:sym typeface="Open Sans"/>
              </a:rPr>
              <a:t>🔹 Example:</a:t>
            </a:r>
          </a:p>
          <a:p>
            <a:pPr algn="l">
              <a:lnSpc>
                <a:spcPts val="3079"/>
              </a:lnSpc>
              <a:spcBef>
                <a:spcPct val="0"/>
              </a:spcBef>
            </a:pPr>
            <a:r>
              <a:rPr lang="en-US" sz="2199">
                <a:solidFill>
                  <a:srgbClr val="000000"/>
                </a:solidFill>
                <a:latin typeface="Open Sans"/>
                <a:ea typeface="Open Sans"/>
                <a:cs typeface="Open Sans"/>
                <a:sym typeface="Open Sans"/>
              </a:rPr>
              <a:t>Example:  </a:t>
            </a:r>
          </a:p>
          <a:p>
            <a:pPr algn="l">
              <a:lnSpc>
                <a:spcPts val="3079"/>
              </a:lnSpc>
              <a:spcBef>
                <a:spcPct val="0"/>
              </a:spcBef>
            </a:pPr>
            <a:r>
              <a:rPr lang="en-US" sz="2199">
                <a:solidFill>
                  <a:srgbClr val="000000"/>
                </a:solidFill>
                <a:latin typeface="Open Sans"/>
                <a:ea typeface="Open Sans"/>
                <a:cs typeface="Open Sans"/>
                <a:sym typeface="Open Sans"/>
              </a:rPr>
              <a:t>Q: What is a Transformer model?  </a:t>
            </a:r>
          </a:p>
          <a:p>
            <a:pPr algn="l">
              <a:lnSpc>
                <a:spcPts val="3079"/>
              </a:lnSpc>
              <a:spcBef>
                <a:spcPct val="0"/>
              </a:spcBef>
            </a:pPr>
            <a:r>
              <a:rPr lang="en-US" sz="2199">
                <a:solidFill>
                  <a:srgbClr val="000000"/>
                </a:solidFill>
                <a:latin typeface="Open Sans"/>
                <a:ea typeface="Open Sans"/>
                <a:cs typeface="Open Sans"/>
                <a:sym typeface="Open Sans"/>
              </a:rPr>
              <a:t>A: A Transformer is an AI model that uses self-attention mechanisms to process sequential data efficiently.  </a:t>
            </a:r>
          </a:p>
          <a:p>
            <a:pPr algn="l">
              <a:lnSpc>
                <a:spcPts val="3079"/>
              </a:lnSpc>
              <a:spcBef>
                <a:spcPct val="0"/>
              </a:spcBef>
            </a:pPr>
            <a:r>
              <a:rPr lang="en-US" sz="2199">
                <a:solidFill>
                  <a:srgbClr val="000000"/>
                </a:solidFill>
                <a:latin typeface="Open Sans"/>
                <a:ea typeface="Open Sans"/>
                <a:cs typeface="Open Sans"/>
                <a:sym typeface="Open Sans"/>
              </a:rPr>
              <a:t>Now, answer this:  </a:t>
            </a:r>
          </a:p>
          <a:p>
            <a:pPr algn="l">
              <a:lnSpc>
                <a:spcPts val="3079"/>
              </a:lnSpc>
              <a:spcBef>
                <a:spcPct val="0"/>
              </a:spcBef>
            </a:pPr>
            <a:r>
              <a:rPr lang="en-US" sz="2199">
                <a:solidFill>
                  <a:srgbClr val="000000"/>
                </a:solidFill>
                <a:latin typeface="Open Sans"/>
                <a:ea typeface="Open Sans"/>
                <a:cs typeface="Open Sans"/>
                <a:sym typeface="Open Sans"/>
              </a:rPr>
              <a:t>Q: What is a GAN?</a:t>
            </a:r>
          </a:p>
          <a:p>
            <a:pPr algn="l">
              <a:lnSpc>
                <a:spcPts val="3079"/>
              </a:lnSpc>
              <a:spcBef>
                <a:spcPct val="0"/>
              </a:spcBef>
            </a:pPr>
            <a:r>
              <a:rPr lang="en-US" sz="2199">
                <a:solidFill>
                  <a:srgbClr val="000000"/>
                </a:solidFill>
                <a:latin typeface="Open Sans"/>
                <a:ea typeface="Open Sans"/>
                <a:cs typeface="Open Sans"/>
                <a:sym typeface="Open Sans"/>
              </a:rPr>
              <a:t>✅ AI follows the given format to generate an answer.</a:t>
            </a:r>
          </a:p>
          <a:p>
            <a:pPr algn="l">
              <a:lnSpc>
                <a:spcPts val="3079"/>
              </a:lnSpc>
              <a:spcBef>
                <a:spcPct val="0"/>
              </a:spcBef>
            </a:pPr>
            <a:r>
              <a:rPr lang="en-US" sz="2199">
                <a:solidFill>
                  <a:srgbClr val="000000"/>
                </a:solidFill>
                <a:latin typeface="Open Sans"/>
                <a:ea typeface="Open Sans"/>
                <a:cs typeface="Open Sans"/>
                <a:sym typeface="Open Sans"/>
              </a:rPr>
              <a:t>❌ Limited improvement over zero-shot in complex tasks.</a:t>
            </a:r>
          </a:p>
          <a:p>
            <a:pPr algn="l">
              <a:lnSpc>
                <a:spcPts val="307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02226" y="574900"/>
            <a:ext cx="8537178" cy="1392115"/>
          </a:xfrm>
          <a:prstGeom prst="rect">
            <a:avLst/>
          </a:prstGeom>
        </p:spPr>
        <p:txBody>
          <a:bodyPr anchor="t" rtlCol="false" tIns="0" lIns="0" bIns="0" rIns="0">
            <a:spAutoFit/>
          </a:bodyPr>
          <a:lstStyle/>
          <a:p>
            <a:pPr algn="l">
              <a:lnSpc>
                <a:spcPts val="11469"/>
              </a:lnSpc>
            </a:pPr>
            <a:r>
              <a:rPr lang="en-US" sz="8192" b="true">
                <a:solidFill>
                  <a:srgbClr val="000000"/>
                </a:solidFill>
                <a:latin typeface="Century Gothic Paneuropean Bold"/>
                <a:ea typeface="Century Gothic Paneuropean Bold"/>
                <a:cs typeface="Century Gothic Paneuropean Bold"/>
                <a:sym typeface="Century Gothic Paneuropean Bold"/>
              </a:rPr>
              <a:t>AGENDA</a:t>
            </a:r>
          </a:p>
        </p:txBody>
      </p:sp>
      <p:sp>
        <p:nvSpPr>
          <p:cNvPr name="TextBox 3" id="3"/>
          <p:cNvSpPr txBox="true"/>
          <p:nvPr/>
        </p:nvSpPr>
        <p:spPr>
          <a:xfrm rot="0">
            <a:off x="1602226" y="2368012"/>
            <a:ext cx="12026612" cy="5273675"/>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Introduction to Generative AI</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Traditional AI vs Generative AI</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History of Generative AI</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Applications of Generative AI</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Architecture of llm TExt generation</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RAG(Retrival Augmented Generation)</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Architecture Of RAG</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Application Of RAG</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Technology stack used for build RAG</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Prompt Engineering</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Types of Prompt</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Prompt engineering use cases</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Fine Tunning</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Fine Tunning vs RAG</a:t>
            </a:r>
          </a:p>
          <a:p>
            <a:pPr algn="l" marL="431801" indent="-215900" lvl="1">
              <a:lnSpc>
                <a:spcPts val="2800"/>
              </a:lnSpc>
              <a:buFont typeface="Arial"/>
              <a:buChar char="•"/>
            </a:pPr>
            <a:r>
              <a:rPr lang="en-US" b="true" sz="2000">
                <a:solidFill>
                  <a:srgbClr val="000000"/>
                </a:solidFill>
                <a:latin typeface="Century Gothic Paneuropean Bold"/>
                <a:ea typeface="Century Gothic Paneuropean Bold"/>
                <a:cs typeface="Century Gothic Paneuropean Bold"/>
                <a:sym typeface="Century Gothic Paneuropean Bold"/>
              </a:rPr>
              <a:t>Agentic AI</a:t>
            </a:r>
          </a:p>
        </p:txBody>
      </p:sp>
      <p:grpSp>
        <p:nvGrpSpPr>
          <p:cNvPr name="Group 4" id="4"/>
          <p:cNvGrpSpPr/>
          <p:nvPr/>
        </p:nvGrpSpPr>
        <p:grpSpPr>
          <a:xfrm rot="0">
            <a:off x="16718943" y="-989670"/>
            <a:ext cx="1080715" cy="2956684"/>
            <a:chOff x="0" y="0"/>
            <a:chExt cx="284633" cy="778715"/>
          </a:xfrm>
        </p:grpSpPr>
        <p:sp>
          <p:nvSpPr>
            <p:cNvPr name="Freeform 5" id="5"/>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6" id="6"/>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529352" y="9803843"/>
            <a:ext cx="19346704" cy="821917"/>
            <a:chOff x="0" y="0"/>
            <a:chExt cx="5095428" cy="216472"/>
          </a:xfrm>
        </p:grpSpPr>
        <p:sp>
          <p:nvSpPr>
            <p:cNvPr name="Freeform 8" id="8"/>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9" id="9"/>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86935" y="473710"/>
            <a:ext cx="15460191"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TYPES OF PROMPT</a:t>
            </a:r>
          </a:p>
        </p:txBody>
      </p:sp>
      <p:sp>
        <p:nvSpPr>
          <p:cNvPr name="TextBox 14" id="14"/>
          <p:cNvSpPr txBox="true"/>
          <p:nvPr/>
        </p:nvSpPr>
        <p:spPr>
          <a:xfrm rot="0">
            <a:off x="1915050" y="2339210"/>
            <a:ext cx="13852567" cy="584009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Open Sans"/>
                <a:ea typeface="Open Sans"/>
                <a:cs typeface="Open Sans"/>
                <a:sym typeface="Open Sans"/>
              </a:rPr>
              <a:t>4</a:t>
            </a:r>
            <a:r>
              <a:rPr lang="en-US" sz="2199">
                <a:solidFill>
                  <a:srgbClr val="000000"/>
                </a:solidFill>
                <a:latin typeface="Open Sans"/>
                <a:ea typeface="Open Sans"/>
                <a:cs typeface="Open Sans"/>
                <a:sym typeface="Open Sans"/>
              </a:rPr>
              <a:t>. Chain-of-Thought (CoT) Prompting 🔗🧠</a:t>
            </a:r>
          </a:p>
          <a:p>
            <a:pPr algn="l" marL="474979" indent="-237490" lvl="1">
              <a:lnSpc>
                <a:spcPts val="3079"/>
              </a:lnSpc>
              <a:spcBef>
                <a:spcPct val="0"/>
              </a:spcBef>
              <a:buFont typeface="Arial"/>
              <a:buChar char="•"/>
            </a:pPr>
            <a:r>
              <a:rPr lang="en-US" sz="2199">
                <a:solidFill>
                  <a:srgbClr val="000000"/>
                </a:solidFill>
                <a:latin typeface="Open Sans"/>
                <a:ea typeface="Open Sans"/>
                <a:cs typeface="Open Sans"/>
                <a:sym typeface="Open Sans"/>
              </a:rPr>
              <a:t>Definition: Encourages the model to break down complex problems step by step before giving a final answer.</a:t>
            </a:r>
          </a:p>
          <a:p>
            <a:pPr algn="l" marL="474979" indent="-237490" lvl="1">
              <a:lnSpc>
                <a:spcPts val="3079"/>
              </a:lnSpc>
              <a:spcBef>
                <a:spcPct val="0"/>
              </a:spcBef>
              <a:buFont typeface="Arial"/>
              <a:buChar char="•"/>
            </a:pPr>
            <a:r>
              <a:rPr lang="en-US" sz="2199">
                <a:solidFill>
                  <a:srgbClr val="000000"/>
                </a:solidFill>
                <a:latin typeface="Open Sans"/>
                <a:ea typeface="Open Sans"/>
                <a:cs typeface="Open Sans"/>
                <a:sym typeface="Open Sans"/>
              </a:rPr>
              <a:t>Use Case: Used for reasoning tasks, math problems, and multi-step processes.</a:t>
            </a:r>
          </a:p>
          <a:p>
            <a:pPr algn="l">
              <a:lnSpc>
                <a:spcPts val="3079"/>
              </a:lnSpc>
              <a:spcBef>
                <a:spcPct val="0"/>
              </a:spcBef>
            </a:pPr>
            <a:r>
              <a:rPr lang="en-US" sz="2199">
                <a:solidFill>
                  <a:srgbClr val="000000"/>
                </a:solidFill>
                <a:latin typeface="Open Sans"/>
                <a:ea typeface="Open Sans"/>
                <a:cs typeface="Open Sans"/>
                <a:sym typeface="Open Sans"/>
              </a:rPr>
              <a:t>🔹 Example:</a:t>
            </a:r>
          </a:p>
          <a:p>
            <a:pPr algn="l">
              <a:lnSpc>
                <a:spcPts val="3079"/>
              </a:lnSpc>
              <a:spcBef>
                <a:spcPct val="0"/>
              </a:spcBef>
            </a:pPr>
            <a:r>
              <a:rPr lang="en-US" sz="2199">
                <a:solidFill>
                  <a:srgbClr val="000000"/>
                </a:solidFill>
                <a:latin typeface="Open Sans"/>
                <a:ea typeface="Open Sans"/>
                <a:cs typeface="Open Sans"/>
                <a:sym typeface="Open Sans"/>
              </a:rPr>
              <a:t>Q: A factory produces 500 items per day. If each item costs ₹20 to make and they sell at ₹30, what is the daily profit?  </a:t>
            </a:r>
          </a:p>
          <a:p>
            <a:pPr algn="l">
              <a:lnSpc>
                <a:spcPts val="3079"/>
              </a:lnSpc>
              <a:spcBef>
                <a:spcPct val="0"/>
              </a:spcBef>
            </a:pPr>
          </a:p>
          <a:p>
            <a:pPr algn="l">
              <a:lnSpc>
                <a:spcPts val="3079"/>
              </a:lnSpc>
              <a:spcBef>
                <a:spcPct val="0"/>
              </a:spcBef>
            </a:pPr>
            <a:r>
              <a:rPr lang="en-US" sz="2199">
                <a:solidFill>
                  <a:srgbClr val="000000"/>
                </a:solidFill>
                <a:latin typeface="Open Sans"/>
                <a:ea typeface="Open Sans"/>
                <a:cs typeface="Open Sans"/>
                <a:sym typeface="Open Sans"/>
              </a:rPr>
              <a:t>Think step by step:  </a:t>
            </a:r>
          </a:p>
          <a:p>
            <a:pPr algn="l">
              <a:lnSpc>
                <a:spcPts val="3079"/>
              </a:lnSpc>
              <a:spcBef>
                <a:spcPct val="0"/>
              </a:spcBef>
            </a:pPr>
            <a:r>
              <a:rPr lang="en-US" sz="2199">
                <a:solidFill>
                  <a:srgbClr val="000000"/>
                </a:solidFill>
                <a:latin typeface="Open Sans"/>
                <a:ea typeface="Open Sans"/>
                <a:cs typeface="Open Sans"/>
                <a:sym typeface="Open Sans"/>
              </a:rPr>
              <a:t>1. Find the cost of producing 500 items.  </a:t>
            </a:r>
          </a:p>
          <a:p>
            <a:pPr algn="l">
              <a:lnSpc>
                <a:spcPts val="3079"/>
              </a:lnSpc>
              <a:spcBef>
                <a:spcPct val="0"/>
              </a:spcBef>
            </a:pPr>
            <a:r>
              <a:rPr lang="en-US" sz="2199">
                <a:solidFill>
                  <a:srgbClr val="000000"/>
                </a:solidFill>
                <a:latin typeface="Open Sans"/>
                <a:ea typeface="Open Sans"/>
                <a:cs typeface="Open Sans"/>
                <a:sym typeface="Open Sans"/>
              </a:rPr>
              <a:t>2. Find the revenue from selling 500 items.  </a:t>
            </a:r>
          </a:p>
          <a:p>
            <a:pPr algn="l">
              <a:lnSpc>
                <a:spcPts val="3079"/>
              </a:lnSpc>
              <a:spcBef>
                <a:spcPct val="0"/>
              </a:spcBef>
            </a:pPr>
            <a:r>
              <a:rPr lang="en-US" sz="2199">
                <a:solidFill>
                  <a:srgbClr val="000000"/>
                </a:solidFill>
                <a:latin typeface="Open Sans"/>
                <a:ea typeface="Open Sans"/>
                <a:cs typeface="Open Sans"/>
                <a:sym typeface="Open Sans"/>
              </a:rPr>
              <a:t>3. Calculate profit by subtracting the cost from the revenue.  </a:t>
            </a:r>
          </a:p>
          <a:p>
            <a:pPr algn="l">
              <a:lnSpc>
                <a:spcPts val="3079"/>
              </a:lnSpc>
              <a:spcBef>
                <a:spcPct val="0"/>
              </a:spcBef>
            </a:pPr>
            <a:r>
              <a:rPr lang="en-US" sz="2199">
                <a:solidFill>
                  <a:srgbClr val="000000"/>
                </a:solidFill>
                <a:latin typeface="Open Sans"/>
                <a:ea typeface="Open Sans"/>
                <a:cs typeface="Open Sans"/>
                <a:sym typeface="Open Sans"/>
              </a:rPr>
              <a:t>✅ AI generates an answer logically instead of guessing.</a:t>
            </a:r>
          </a:p>
          <a:p>
            <a:pPr algn="l">
              <a:lnSpc>
                <a:spcPts val="3079"/>
              </a:lnSpc>
              <a:spcBef>
                <a:spcPct val="0"/>
              </a:spcBef>
            </a:pPr>
            <a:r>
              <a:rPr lang="en-US" sz="2199">
                <a:solidFill>
                  <a:srgbClr val="000000"/>
                </a:solidFill>
                <a:latin typeface="Open Sans"/>
                <a:ea typeface="Open Sans"/>
                <a:cs typeface="Open Sans"/>
                <a:sym typeface="Open Sans"/>
              </a:rPr>
              <a:t>✅ Reduces hallucinations in complex AI reasoning tasks.</a:t>
            </a:r>
          </a:p>
          <a:p>
            <a:pPr algn="l">
              <a:lnSpc>
                <a:spcPts val="307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86935" y="473710"/>
            <a:ext cx="15460191"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TYPES OF PROMPT</a:t>
            </a:r>
          </a:p>
        </p:txBody>
      </p:sp>
      <p:sp>
        <p:nvSpPr>
          <p:cNvPr name="TextBox 14" id="14"/>
          <p:cNvSpPr txBox="true"/>
          <p:nvPr/>
        </p:nvSpPr>
        <p:spPr>
          <a:xfrm rot="0">
            <a:off x="1569057" y="1431290"/>
            <a:ext cx="13852567" cy="427799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Open Sans"/>
                <a:ea typeface="Open Sans"/>
                <a:cs typeface="Open Sans"/>
                <a:sym typeface="Open Sans"/>
              </a:rPr>
              <a:t>5</a:t>
            </a:r>
            <a:r>
              <a:rPr lang="en-US" sz="2199">
                <a:solidFill>
                  <a:srgbClr val="000000"/>
                </a:solidFill>
                <a:latin typeface="Open Sans"/>
                <a:ea typeface="Open Sans"/>
                <a:cs typeface="Open Sans"/>
                <a:sym typeface="Open Sans"/>
              </a:rPr>
              <a:t>. Instruction Prompting 📝</a:t>
            </a:r>
          </a:p>
          <a:p>
            <a:pPr algn="l" marL="474979" indent="-237490" lvl="1">
              <a:lnSpc>
                <a:spcPts val="3079"/>
              </a:lnSpc>
              <a:spcBef>
                <a:spcPct val="0"/>
              </a:spcBef>
              <a:buFont typeface="Arial"/>
              <a:buChar char="•"/>
            </a:pPr>
            <a:r>
              <a:rPr lang="en-US" sz="2199">
                <a:solidFill>
                  <a:srgbClr val="000000"/>
                </a:solidFill>
                <a:latin typeface="Open Sans"/>
                <a:ea typeface="Open Sans"/>
                <a:cs typeface="Open Sans"/>
                <a:sym typeface="Open Sans"/>
              </a:rPr>
              <a:t>Definition: Clearly instructing the AI to follow a set of rules or format in its response.</a:t>
            </a:r>
          </a:p>
          <a:p>
            <a:pPr algn="l" marL="474979" indent="-237490" lvl="1">
              <a:lnSpc>
                <a:spcPts val="3079"/>
              </a:lnSpc>
              <a:spcBef>
                <a:spcPct val="0"/>
              </a:spcBef>
              <a:buFont typeface="Arial"/>
              <a:buChar char="•"/>
            </a:pPr>
            <a:r>
              <a:rPr lang="en-US" sz="2199">
                <a:solidFill>
                  <a:srgbClr val="000000"/>
                </a:solidFill>
                <a:latin typeface="Open Sans"/>
                <a:ea typeface="Open Sans"/>
                <a:cs typeface="Open Sans"/>
                <a:sym typeface="Open Sans"/>
              </a:rPr>
              <a:t>Use Case: Used in structured applications like RAG-powered AI assistants.</a:t>
            </a:r>
          </a:p>
          <a:p>
            <a:pPr algn="l">
              <a:lnSpc>
                <a:spcPts val="3079"/>
              </a:lnSpc>
              <a:spcBef>
                <a:spcPct val="0"/>
              </a:spcBef>
            </a:pPr>
            <a:r>
              <a:rPr lang="en-US" sz="2199">
                <a:solidFill>
                  <a:srgbClr val="000000"/>
                </a:solidFill>
                <a:latin typeface="Open Sans"/>
                <a:ea typeface="Open Sans"/>
                <a:cs typeface="Open Sans"/>
                <a:sym typeface="Open Sans"/>
              </a:rPr>
              <a:t>🔹 Example:</a:t>
            </a:r>
          </a:p>
          <a:p>
            <a:pPr algn="l">
              <a:lnSpc>
                <a:spcPts val="3079"/>
              </a:lnSpc>
              <a:spcBef>
                <a:spcPct val="0"/>
              </a:spcBef>
            </a:pPr>
            <a:r>
              <a:rPr lang="en-US" sz="2199">
                <a:solidFill>
                  <a:srgbClr val="000000"/>
                </a:solidFill>
                <a:latin typeface="Open Sans"/>
                <a:ea typeface="Open Sans"/>
                <a:cs typeface="Open Sans"/>
                <a:sym typeface="Open Sans"/>
              </a:rPr>
              <a:t>"You are a financial analyst. Retrieve the latest stock market trends and generate:  </a:t>
            </a:r>
          </a:p>
          <a:p>
            <a:pPr algn="l">
              <a:lnSpc>
                <a:spcPts val="3079"/>
              </a:lnSpc>
              <a:spcBef>
                <a:spcPct val="0"/>
              </a:spcBef>
            </a:pPr>
            <a:r>
              <a:rPr lang="en-US" sz="2199">
                <a:solidFill>
                  <a:srgbClr val="000000"/>
                </a:solidFill>
                <a:latin typeface="Open Sans"/>
                <a:ea typeface="Open Sans"/>
                <a:cs typeface="Open Sans"/>
                <a:sym typeface="Open Sans"/>
              </a:rPr>
              <a:t>- A summary in 100 words.  </a:t>
            </a:r>
          </a:p>
          <a:p>
            <a:pPr algn="l">
              <a:lnSpc>
                <a:spcPts val="3079"/>
              </a:lnSpc>
              <a:spcBef>
                <a:spcPct val="0"/>
              </a:spcBef>
            </a:pPr>
            <a:r>
              <a:rPr lang="en-US" sz="2199">
                <a:solidFill>
                  <a:srgbClr val="000000"/>
                </a:solidFill>
                <a:latin typeface="Open Sans"/>
                <a:ea typeface="Open Sans"/>
                <a:cs typeface="Open Sans"/>
                <a:sym typeface="Open Sans"/>
              </a:rPr>
              <a:t>- Three key insights.  </a:t>
            </a:r>
          </a:p>
          <a:p>
            <a:pPr algn="l">
              <a:lnSpc>
                <a:spcPts val="3079"/>
              </a:lnSpc>
              <a:spcBef>
                <a:spcPct val="0"/>
              </a:spcBef>
            </a:pPr>
            <a:r>
              <a:rPr lang="en-US" sz="2199">
                <a:solidFill>
                  <a:srgbClr val="000000"/>
                </a:solidFill>
                <a:latin typeface="Open Sans"/>
                <a:ea typeface="Open Sans"/>
                <a:cs typeface="Open Sans"/>
                <a:sym typeface="Open Sans"/>
              </a:rPr>
              <a:t>- Recommendations for investors."  </a:t>
            </a:r>
          </a:p>
          <a:p>
            <a:pPr algn="l">
              <a:lnSpc>
                <a:spcPts val="3079"/>
              </a:lnSpc>
              <a:spcBef>
                <a:spcPct val="0"/>
              </a:spcBef>
            </a:pPr>
            <a:r>
              <a:rPr lang="en-US" sz="2199">
                <a:solidFill>
                  <a:srgbClr val="000000"/>
                </a:solidFill>
                <a:latin typeface="Open Sans"/>
                <a:ea typeface="Open Sans"/>
                <a:cs typeface="Open Sans"/>
                <a:sym typeface="Open Sans"/>
              </a:rPr>
              <a:t>✅ AI follows explicit rules and structured output.</a:t>
            </a:r>
          </a:p>
          <a:p>
            <a:pPr algn="l">
              <a:lnSpc>
                <a:spcPts val="3079"/>
              </a:lnSpc>
              <a:spcBef>
                <a:spcPct val="0"/>
              </a:spcBef>
            </a:pPr>
            <a:r>
              <a:rPr lang="en-US" sz="2199">
                <a:solidFill>
                  <a:srgbClr val="000000"/>
                </a:solidFill>
                <a:latin typeface="Open Sans"/>
                <a:ea typeface="Open Sans"/>
                <a:cs typeface="Open Sans"/>
                <a:sym typeface="Open Sans"/>
              </a:rPr>
              <a:t>✅ Useful for financial reports, legal summaries, research papers.</a:t>
            </a:r>
          </a:p>
          <a:p>
            <a:pPr algn="l">
              <a:lnSpc>
                <a:spcPts val="3079"/>
              </a:lnSpc>
              <a:spcBef>
                <a:spcPct val="0"/>
              </a:spcBef>
            </a:pPr>
          </a:p>
        </p:txBody>
      </p:sp>
      <p:sp>
        <p:nvSpPr>
          <p:cNvPr name="TextBox 15" id="15"/>
          <p:cNvSpPr txBox="true"/>
          <p:nvPr/>
        </p:nvSpPr>
        <p:spPr>
          <a:xfrm rot="0">
            <a:off x="1569057" y="5525848"/>
            <a:ext cx="13852567" cy="349694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Open Sans"/>
                <a:ea typeface="Open Sans"/>
                <a:cs typeface="Open Sans"/>
                <a:sym typeface="Open Sans"/>
              </a:rPr>
              <a:t>7</a:t>
            </a:r>
            <a:r>
              <a:rPr lang="en-US" sz="2199">
                <a:solidFill>
                  <a:srgbClr val="000000"/>
                </a:solidFill>
                <a:latin typeface="Open Sans"/>
                <a:ea typeface="Open Sans"/>
                <a:cs typeface="Open Sans"/>
                <a:sym typeface="Open Sans"/>
              </a:rPr>
              <a:t>. Persona-Based Prompting 🎭</a:t>
            </a:r>
          </a:p>
          <a:p>
            <a:pPr algn="l" marL="474979" indent="-237490" lvl="1">
              <a:lnSpc>
                <a:spcPts val="3079"/>
              </a:lnSpc>
              <a:spcBef>
                <a:spcPct val="0"/>
              </a:spcBef>
              <a:buFont typeface="Arial"/>
              <a:buChar char="•"/>
            </a:pPr>
            <a:r>
              <a:rPr lang="en-US" sz="2199">
                <a:solidFill>
                  <a:srgbClr val="000000"/>
                </a:solidFill>
                <a:latin typeface="Open Sans"/>
                <a:ea typeface="Open Sans"/>
                <a:cs typeface="Open Sans"/>
                <a:sym typeface="Open Sans"/>
              </a:rPr>
              <a:t>Definition: AI is instructed to adopt a specific persona or role when responding.</a:t>
            </a:r>
          </a:p>
          <a:p>
            <a:pPr algn="l" marL="474979" indent="-237490" lvl="1">
              <a:lnSpc>
                <a:spcPts val="3079"/>
              </a:lnSpc>
              <a:spcBef>
                <a:spcPct val="0"/>
              </a:spcBef>
              <a:buFont typeface="Arial"/>
              <a:buChar char="•"/>
            </a:pPr>
            <a:r>
              <a:rPr lang="en-US" sz="2199">
                <a:solidFill>
                  <a:srgbClr val="000000"/>
                </a:solidFill>
                <a:latin typeface="Open Sans"/>
                <a:ea typeface="Open Sans"/>
                <a:cs typeface="Open Sans"/>
                <a:sym typeface="Open Sans"/>
              </a:rPr>
              <a:t>Use Case: Used in chatbots, AI tutors, and industry-specific applications.</a:t>
            </a:r>
          </a:p>
          <a:p>
            <a:pPr algn="l">
              <a:lnSpc>
                <a:spcPts val="3079"/>
              </a:lnSpc>
              <a:spcBef>
                <a:spcPct val="0"/>
              </a:spcBef>
            </a:pPr>
            <a:r>
              <a:rPr lang="en-US" sz="2199">
                <a:solidFill>
                  <a:srgbClr val="000000"/>
                </a:solidFill>
                <a:latin typeface="Open Sans"/>
                <a:ea typeface="Open Sans"/>
                <a:cs typeface="Open Sans"/>
                <a:sym typeface="Open Sans"/>
              </a:rPr>
              <a:t>🔹 Example:</a:t>
            </a:r>
          </a:p>
          <a:p>
            <a:pPr algn="l">
              <a:lnSpc>
                <a:spcPts val="3079"/>
              </a:lnSpc>
              <a:spcBef>
                <a:spcPct val="0"/>
              </a:spcBef>
            </a:pPr>
            <a:r>
              <a:rPr lang="en-US" sz="2199">
                <a:solidFill>
                  <a:srgbClr val="000000"/>
                </a:solidFill>
                <a:latin typeface="Open Sans"/>
                <a:ea typeface="Open Sans"/>
                <a:cs typeface="Open Sans"/>
                <a:sym typeface="Open Sans"/>
              </a:rPr>
              <a:t>"You are a senior doctor explaining the symptoms of diabetes to a 10-year-old child. Use simple and engaging language."</a:t>
            </a:r>
          </a:p>
          <a:p>
            <a:pPr algn="l">
              <a:lnSpc>
                <a:spcPts val="3079"/>
              </a:lnSpc>
              <a:spcBef>
                <a:spcPct val="0"/>
              </a:spcBef>
            </a:pPr>
            <a:r>
              <a:rPr lang="en-US" sz="2199">
                <a:solidFill>
                  <a:srgbClr val="000000"/>
                </a:solidFill>
                <a:latin typeface="Open Sans"/>
                <a:ea typeface="Open Sans"/>
                <a:cs typeface="Open Sans"/>
                <a:sym typeface="Open Sans"/>
              </a:rPr>
              <a:t>✅ AI adjusts tone, complexity, and audience-specific explanations.</a:t>
            </a:r>
          </a:p>
          <a:p>
            <a:pPr algn="l">
              <a:lnSpc>
                <a:spcPts val="3079"/>
              </a:lnSpc>
              <a:spcBef>
                <a:spcPct val="0"/>
              </a:spcBef>
            </a:pPr>
            <a:r>
              <a:rPr lang="en-US" sz="2199">
                <a:solidFill>
                  <a:srgbClr val="000000"/>
                </a:solidFill>
                <a:latin typeface="Open Sans"/>
                <a:ea typeface="Open Sans"/>
                <a:cs typeface="Open Sans"/>
                <a:sym typeface="Open Sans"/>
              </a:rPr>
              <a:t>✅ Used for customer service, education, and interactive AI.</a:t>
            </a:r>
          </a:p>
          <a:p>
            <a:pPr algn="l">
              <a:lnSpc>
                <a:spcPts val="307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569057" y="2220717"/>
            <a:ext cx="11548207" cy="61182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As generative AI becomes more accessible, organizations are discovering new and innovative ways to use prompt engineering to solve real-world problems.</a:t>
            </a:r>
          </a:p>
          <a:p>
            <a:pPr algn="l">
              <a:lnSpc>
                <a:spcPts val="3499"/>
              </a:lnSpc>
              <a:spcBef>
                <a:spcPct val="0"/>
              </a:spcBef>
            </a:pPr>
            <a:r>
              <a:rPr lang="en-US" b="true" sz="2499">
                <a:solidFill>
                  <a:srgbClr val="000000"/>
                </a:solidFill>
                <a:latin typeface="Open Sans Bold"/>
                <a:ea typeface="Open Sans Bold"/>
                <a:cs typeface="Open Sans Bold"/>
                <a:sym typeface="Open Sans Bold"/>
              </a:rPr>
              <a:t>Chatbots</a:t>
            </a:r>
          </a:p>
          <a:p>
            <a:pPr algn="l">
              <a:lnSpc>
                <a:spcPts val="3499"/>
              </a:lnSpc>
              <a:spcBef>
                <a:spcPct val="0"/>
              </a:spcBef>
            </a:pPr>
            <a:r>
              <a:rPr lang="en-US" sz="2499">
                <a:solidFill>
                  <a:srgbClr val="000000"/>
                </a:solidFill>
                <a:latin typeface="Open Sans"/>
                <a:ea typeface="Open Sans"/>
                <a:cs typeface="Open Sans"/>
                <a:sym typeface="Open Sans"/>
              </a:rPr>
              <a:t>Prompt engineering is a powerful tool to help AI chatbots generate contextually relevant and coherent responses in real-time conversations. Chatbot developers can ensure the AI understands user queries and provides meaningful answers by crafting effective prompts.</a:t>
            </a:r>
          </a:p>
          <a:p>
            <a:pPr algn="l">
              <a:lnSpc>
                <a:spcPts val="3499"/>
              </a:lnSpc>
              <a:spcBef>
                <a:spcPct val="0"/>
              </a:spcBef>
            </a:pPr>
          </a:p>
          <a:p>
            <a:pPr algn="l">
              <a:lnSpc>
                <a:spcPts val="3499"/>
              </a:lnSpc>
              <a:spcBef>
                <a:spcPct val="0"/>
              </a:spcBef>
            </a:pPr>
            <a:r>
              <a:rPr lang="en-US" b="true" sz="2499">
                <a:solidFill>
                  <a:srgbClr val="000000"/>
                </a:solidFill>
                <a:latin typeface="Open Sans Bold"/>
                <a:ea typeface="Open Sans Bold"/>
                <a:cs typeface="Open Sans Bold"/>
                <a:sym typeface="Open Sans Bold"/>
              </a:rPr>
              <a:t>Healthcare</a:t>
            </a:r>
          </a:p>
          <a:p>
            <a:pPr algn="l">
              <a:lnSpc>
                <a:spcPts val="3499"/>
              </a:lnSpc>
              <a:spcBef>
                <a:spcPct val="0"/>
              </a:spcBef>
            </a:pPr>
            <a:r>
              <a:rPr lang="en-US" sz="2499">
                <a:solidFill>
                  <a:srgbClr val="000000"/>
                </a:solidFill>
                <a:latin typeface="Open Sans"/>
                <a:ea typeface="Open Sans"/>
                <a:cs typeface="Open Sans"/>
                <a:sym typeface="Open Sans"/>
              </a:rPr>
              <a:t>In healthcare, prompt engineers instruct AI systems to summarize medical data and develop treatment recommendations. Effective prompts help AI models process patient data and provide accurate insights and recommendations.</a:t>
            </a:r>
          </a:p>
          <a:p>
            <a:pPr algn="l">
              <a:lnSpc>
                <a:spcPts val="3499"/>
              </a:lnSpc>
              <a:spcBef>
                <a:spcPct val="0"/>
              </a:spcBef>
            </a:pPr>
          </a:p>
        </p:txBody>
      </p:sp>
      <p:sp>
        <p:nvSpPr>
          <p:cNvPr name="Freeform 14" id="14"/>
          <p:cNvSpPr/>
          <p:nvPr/>
        </p:nvSpPr>
        <p:spPr>
          <a:xfrm flipH="false" flipV="false" rot="0">
            <a:off x="12346465" y="3237476"/>
            <a:ext cx="1988479" cy="2360157"/>
          </a:xfrm>
          <a:custGeom>
            <a:avLst/>
            <a:gdLst/>
            <a:ahLst/>
            <a:cxnLst/>
            <a:rect r="r" b="b" t="t" l="l"/>
            <a:pathLst>
              <a:path h="2360157" w="1988479">
                <a:moveTo>
                  <a:pt x="0" y="0"/>
                </a:moveTo>
                <a:lnTo>
                  <a:pt x="1988479" y="0"/>
                </a:lnTo>
                <a:lnTo>
                  <a:pt x="1988479" y="2360157"/>
                </a:lnTo>
                <a:lnTo>
                  <a:pt x="0" y="2360157"/>
                </a:lnTo>
                <a:lnTo>
                  <a:pt x="0" y="0"/>
                </a:lnTo>
                <a:close/>
              </a:path>
            </a:pathLst>
          </a:custGeom>
          <a:blipFill>
            <a:blip r:embed="rId4"/>
            <a:stretch>
              <a:fillRect l="0" t="0" r="0" b="0"/>
            </a:stretch>
          </a:blipFill>
        </p:spPr>
      </p:sp>
      <p:sp>
        <p:nvSpPr>
          <p:cNvPr name="Freeform 15" id="15"/>
          <p:cNvSpPr/>
          <p:nvPr/>
        </p:nvSpPr>
        <p:spPr>
          <a:xfrm flipH="false" flipV="false" rot="0">
            <a:off x="12579098" y="5597633"/>
            <a:ext cx="1523212" cy="1860076"/>
          </a:xfrm>
          <a:custGeom>
            <a:avLst/>
            <a:gdLst/>
            <a:ahLst/>
            <a:cxnLst/>
            <a:rect r="r" b="b" t="t" l="l"/>
            <a:pathLst>
              <a:path h="1860076" w="1523212">
                <a:moveTo>
                  <a:pt x="0" y="0"/>
                </a:moveTo>
                <a:lnTo>
                  <a:pt x="1523212" y="0"/>
                </a:lnTo>
                <a:lnTo>
                  <a:pt x="1523212" y="1860076"/>
                </a:lnTo>
                <a:lnTo>
                  <a:pt x="0" y="1860076"/>
                </a:lnTo>
                <a:lnTo>
                  <a:pt x="0" y="0"/>
                </a:lnTo>
                <a:close/>
              </a:path>
            </a:pathLst>
          </a:custGeom>
          <a:blipFill>
            <a:blip r:embed="rId5"/>
            <a:stretch>
              <a:fillRect l="0" t="0" r="0" b="0"/>
            </a:stretch>
          </a:blipFill>
        </p:spPr>
      </p:sp>
      <p:sp>
        <p:nvSpPr>
          <p:cNvPr name="TextBox 16" id="16"/>
          <p:cNvSpPr txBox="true"/>
          <p:nvPr/>
        </p:nvSpPr>
        <p:spPr>
          <a:xfrm rot="0">
            <a:off x="-386935" y="473710"/>
            <a:ext cx="15460191"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PROMPT ENGINEERING USE CASES: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1967015"/>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0754664" y="2893817"/>
            <a:ext cx="7287934" cy="2705645"/>
          </a:xfrm>
          <a:custGeom>
            <a:avLst/>
            <a:gdLst/>
            <a:ahLst/>
            <a:cxnLst/>
            <a:rect r="r" b="b" t="t" l="l"/>
            <a:pathLst>
              <a:path h="2705645" w="7287934">
                <a:moveTo>
                  <a:pt x="0" y="0"/>
                </a:moveTo>
                <a:lnTo>
                  <a:pt x="7287934" y="0"/>
                </a:lnTo>
                <a:lnTo>
                  <a:pt x="7287934" y="2705645"/>
                </a:lnTo>
                <a:lnTo>
                  <a:pt x="0" y="2705645"/>
                </a:lnTo>
                <a:lnTo>
                  <a:pt x="0" y="0"/>
                </a:lnTo>
                <a:close/>
              </a:path>
            </a:pathLst>
          </a:custGeom>
          <a:blipFill>
            <a:blip r:embed="rId4"/>
            <a:stretch>
              <a:fillRect l="0" t="0" r="0" b="0"/>
            </a:stretch>
          </a:blipFill>
        </p:spPr>
      </p:sp>
      <p:sp>
        <p:nvSpPr>
          <p:cNvPr name="TextBox 14" id="14"/>
          <p:cNvSpPr txBox="true"/>
          <p:nvPr/>
        </p:nvSpPr>
        <p:spPr>
          <a:xfrm rot="0">
            <a:off x="1569057" y="2846192"/>
            <a:ext cx="9185607"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Fine-tuning is the process of adjusting a pre-trained model to better fit a specific task or dataset. The goal is to improve the model's performance and accuracy. </a:t>
            </a:r>
          </a:p>
        </p:txBody>
      </p:sp>
      <p:sp>
        <p:nvSpPr>
          <p:cNvPr name="TextBox 15" id="15"/>
          <p:cNvSpPr txBox="true"/>
          <p:nvPr/>
        </p:nvSpPr>
        <p:spPr>
          <a:xfrm rot="0">
            <a:off x="-386935" y="473710"/>
            <a:ext cx="15460191"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FINE TUNNING</a:t>
            </a:r>
          </a:p>
        </p:txBody>
      </p:sp>
      <p:sp>
        <p:nvSpPr>
          <p:cNvPr name="TextBox 16" id="16"/>
          <p:cNvSpPr txBox="true"/>
          <p:nvPr/>
        </p:nvSpPr>
        <p:spPr>
          <a:xfrm rot="0">
            <a:off x="1569057" y="4382005"/>
            <a:ext cx="9185607" cy="26130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Most LLM models today have a very good global performance but fail in specific task-oriented problems. The fine-tuning process offers considerable advantages, including lowered computation expenses and the ability to leverage cutting-edge models without the necessity of building one from the ground up.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1967015"/>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0936596" y="1967015"/>
            <a:ext cx="7351404" cy="6101665"/>
          </a:xfrm>
          <a:custGeom>
            <a:avLst/>
            <a:gdLst/>
            <a:ahLst/>
            <a:cxnLst/>
            <a:rect r="r" b="b" t="t" l="l"/>
            <a:pathLst>
              <a:path h="6101665" w="7351404">
                <a:moveTo>
                  <a:pt x="0" y="0"/>
                </a:moveTo>
                <a:lnTo>
                  <a:pt x="7351404" y="0"/>
                </a:lnTo>
                <a:lnTo>
                  <a:pt x="7351404" y="6101665"/>
                </a:lnTo>
                <a:lnTo>
                  <a:pt x="0" y="6101665"/>
                </a:lnTo>
                <a:lnTo>
                  <a:pt x="0" y="0"/>
                </a:lnTo>
                <a:close/>
              </a:path>
            </a:pathLst>
          </a:custGeom>
          <a:blipFill>
            <a:blip r:embed="rId4"/>
            <a:stretch>
              <a:fillRect l="0" t="0" r="0" b="0"/>
            </a:stretch>
          </a:blipFill>
        </p:spPr>
      </p:sp>
      <p:sp>
        <p:nvSpPr>
          <p:cNvPr name="TextBox 14" id="14"/>
          <p:cNvSpPr txBox="true"/>
          <p:nvPr/>
        </p:nvSpPr>
        <p:spPr>
          <a:xfrm rot="0">
            <a:off x="-386935" y="473710"/>
            <a:ext cx="15460191" cy="20243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FINE-TUNING VS. RAG</a:t>
            </a:r>
          </a:p>
          <a:p>
            <a:pPr algn="ctr">
              <a:lnSpc>
                <a:spcPts val="8119"/>
              </a:lnSpc>
            </a:pPr>
          </a:p>
        </p:txBody>
      </p:sp>
      <p:sp>
        <p:nvSpPr>
          <p:cNvPr name="TextBox 15" id="15"/>
          <p:cNvSpPr txBox="true"/>
          <p:nvPr/>
        </p:nvSpPr>
        <p:spPr>
          <a:xfrm rot="0">
            <a:off x="1750989" y="2450465"/>
            <a:ext cx="9185607" cy="4803775"/>
          </a:xfrm>
          <a:prstGeom prst="rect">
            <a:avLst/>
          </a:prstGeom>
        </p:spPr>
        <p:txBody>
          <a:bodyPr anchor="t" rtlCol="false" tIns="0" lIns="0" bIns="0" rIns="0">
            <a:spAutoFit/>
          </a:bodyPr>
          <a:lstStyle/>
          <a:p>
            <a:pPr algn="l">
              <a:lnSpc>
                <a:spcPts val="3499"/>
              </a:lnSpc>
            </a:pPr>
            <a:r>
              <a:rPr lang="en-US" sz="2499">
                <a:solidFill>
                  <a:srgbClr val="000000"/>
                </a:solidFill>
                <a:latin typeface="Open Sans"/>
                <a:ea typeface="Open Sans"/>
                <a:cs typeface="Open Sans"/>
                <a:sym typeface="Open Sans"/>
              </a:rPr>
              <a:t>The difference between RAG and fine-tuning is that RAG augments a </a:t>
            </a:r>
            <a:r>
              <a:rPr lang="en-US" sz="2499" u="sng">
                <a:solidFill>
                  <a:srgbClr val="000000"/>
                </a:solidFill>
                <a:latin typeface="Open Sans"/>
                <a:ea typeface="Open Sans"/>
                <a:cs typeface="Open Sans"/>
                <a:sym typeface="Open Sans"/>
                <a:hlinkClick r:id="rId5" tooltip="https://www.ibm.com/topics/natural-language-processing"/>
              </a:rPr>
              <a:t>natural language processing (NLP)</a:t>
            </a:r>
            <a:r>
              <a:rPr lang="en-US" sz="2499">
                <a:solidFill>
                  <a:srgbClr val="000000"/>
                </a:solidFill>
                <a:latin typeface="Open Sans"/>
                <a:ea typeface="Open Sans"/>
                <a:cs typeface="Open Sans"/>
                <a:sym typeface="Open Sans"/>
              </a:rPr>
              <a:t> model by connecting it to an organization’s proprietary database, while fine-tuning optimizes </a:t>
            </a:r>
            <a:r>
              <a:rPr lang="en-US" sz="2499" u="sng">
                <a:solidFill>
                  <a:srgbClr val="000000"/>
                </a:solidFill>
                <a:latin typeface="Open Sans"/>
                <a:ea typeface="Open Sans"/>
                <a:cs typeface="Open Sans"/>
                <a:sym typeface="Open Sans"/>
                <a:hlinkClick r:id="rId6" tooltip="https://www.ibm.com/topics/deep-learning"/>
              </a:rPr>
              <a:t>deep learning</a:t>
            </a:r>
            <a:r>
              <a:rPr lang="en-US" sz="2499">
                <a:solidFill>
                  <a:srgbClr val="000000"/>
                </a:solidFill>
                <a:latin typeface="Open Sans"/>
                <a:ea typeface="Open Sans"/>
                <a:cs typeface="Open Sans"/>
                <a:sym typeface="Open Sans"/>
              </a:rPr>
              <a:t> models for domain-specific tasks. RAG and fine-tuning have the same intended outcome: enhancing a model’s performance to maximize value for the enterprise that uses it.</a:t>
            </a:r>
          </a:p>
          <a:p>
            <a:pPr algn="l">
              <a:lnSpc>
                <a:spcPts val="3499"/>
              </a:lnSpc>
            </a:pPr>
            <a:r>
              <a:rPr lang="en-US" sz="2499">
                <a:solidFill>
                  <a:srgbClr val="000000"/>
                </a:solidFill>
                <a:latin typeface="Open Sans"/>
                <a:ea typeface="Open Sans"/>
                <a:cs typeface="Open Sans"/>
                <a:sym typeface="Open Sans"/>
              </a:rPr>
              <a:t>RAG uses an organization’s internal data to augment prompt engineering, while fine-tuning retrains a model on a focused set of external data to improve performance.</a:t>
            </a:r>
          </a:p>
          <a:p>
            <a:pPr algn="l">
              <a:lnSpc>
                <a:spcPts val="349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1967015"/>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86935" y="473710"/>
            <a:ext cx="15460191"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SOME POPULAR PROJECT</a:t>
            </a:r>
          </a:p>
        </p:txBody>
      </p:sp>
      <p:sp>
        <p:nvSpPr>
          <p:cNvPr name="TextBox 14" id="14"/>
          <p:cNvSpPr txBox="true"/>
          <p:nvPr/>
        </p:nvSpPr>
        <p:spPr>
          <a:xfrm rot="0">
            <a:off x="2216415" y="2278192"/>
            <a:ext cx="9185607" cy="5680075"/>
          </a:xfrm>
          <a:prstGeom prst="rect">
            <a:avLst/>
          </a:prstGeom>
        </p:spPr>
        <p:txBody>
          <a:bodyPr anchor="t" rtlCol="false" tIns="0" lIns="0" bIns="0" rIns="0">
            <a:spAutoFit/>
          </a:bodyPr>
          <a:lstStyle/>
          <a:p>
            <a:pPr algn="l" marL="539749" indent="-269875" lvl="1">
              <a:lnSpc>
                <a:spcPts val="3499"/>
              </a:lnSpc>
              <a:buAutoNum type="arabicPeriod" startAt="1"/>
            </a:pPr>
            <a:r>
              <a:rPr lang="en-US" sz="2499">
                <a:solidFill>
                  <a:srgbClr val="000000"/>
                </a:solidFill>
                <a:latin typeface="Open Sans"/>
                <a:ea typeface="Open Sans"/>
                <a:cs typeface="Open Sans"/>
                <a:sym typeface="Open Sans"/>
              </a:rPr>
              <a:t>Character.ai </a:t>
            </a:r>
          </a:p>
          <a:p>
            <a:pPr algn="l" marL="539749" indent="-269875" lvl="1">
              <a:lnSpc>
                <a:spcPts val="3499"/>
              </a:lnSpc>
              <a:buAutoNum type="arabicPeriod" startAt="1"/>
            </a:pPr>
            <a:r>
              <a:rPr lang="en-US" sz="2499">
                <a:solidFill>
                  <a:srgbClr val="000000"/>
                </a:solidFill>
                <a:latin typeface="Open Sans"/>
                <a:ea typeface="Open Sans"/>
                <a:cs typeface="Open Sans"/>
                <a:sym typeface="Open Sans"/>
              </a:rPr>
              <a:t>ICD10 code generator</a:t>
            </a:r>
          </a:p>
          <a:p>
            <a:pPr algn="l" marL="539749" indent="-269875" lvl="1">
              <a:lnSpc>
                <a:spcPts val="3499"/>
              </a:lnSpc>
              <a:buAutoNum type="arabicPeriod" startAt="1"/>
            </a:pPr>
            <a:r>
              <a:rPr lang="en-US" sz="2499">
                <a:solidFill>
                  <a:srgbClr val="000000"/>
                </a:solidFill>
                <a:latin typeface="Open Sans"/>
                <a:ea typeface="Open Sans"/>
                <a:cs typeface="Open Sans"/>
                <a:sym typeface="Open Sans"/>
              </a:rPr>
              <a:t>human disease classification</a:t>
            </a:r>
          </a:p>
          <a:p>
            <a:pPr algn="l" marL="539749" indent="-269875" lvl="1">
              <a:lnSpc>
                <a:spcPts val="3499"/>
              </a:lnSpc>
              <a:buAutoNum type="arabicPeriod" startAt="1"/>
            </a:pPr>
            <a:r>
              <a:rPr lang="en-US" sz="2499">
                <a:solidFill>
                  <a:srgbClr val="000000"/>
                </a:solidFill>
                <a:latin typeface="Open Sans"/>
                <a:ea typeface="Open Sans"/>
                <a:cs typeface="Open Sans"/>
                <a:sym typeface="Open Sans"/>
              </a:rPr>
              <a:t>plant disease classification</a:t>
            </a:r>
          </a:p>
          <a:p>
            <a:pPr algn="l" marL="539749" indent="-269875" lvl="1">
              <a:lnSpc>
                <a:spcPts val="3499"/>
              </a:lnSpc>
              <a:buAutoNum type="arabicPeriod" startAt="1"/>
            </a:pPr>
            <a:r>
              <a:rPr lang="en-US" sz="2499">
                <a:solidFill>
                  <a:srgbClr val="000000"/>
                </a:solidFill>
                <a:latin typeface="Open Sans"/>
                <a:ea typeface="Open Sans"/>
                <a:cs typeface="Open Sans"/>
                <a:sym typeface="Open Sans"/>
              </a:rPr>
              <a:t>gitaGpt</a:t>
            </a:r>
          </a:p>
          <a:p>
            <a:pPr algn="l" marL="539749" indent="-269875" lvl="1">
              <a:lnSpc>
                <a:spcPts val="3499"/>
              </a:lnSpc>
              <a:buAutoNum type="arabicPeriod" startAt="1"/>
            </a:pPr>
            <a:r>
              <a:rPr lang="en-US" sz="2499">
                <a:solidFill>
                  <a:srgbClr val="000000"/>
                </a:solidFill>
                <a:latin typeface="Open Sans"/>
                <a:ea typeface="Open Sans"/>
                <a:cs typeface="Open Sans"/>
                <a:sym typeface="Open Sans"/>
              </a:rPr>
              <a:t>Automated personalized chatbot for applying job</a:t>
            </a:r>
          </a:p>
          <a:p>
            <a:pPr algn="l">
              <a:lnSpc>
                <a:spcPts val="3499"/>
              </a:lnSpc>
            </a:pPr>
          </a:p>
          <a:p>
            <a:pPr algn="l">
              <a:lnSpc>
                <a:spcPts val="3499"/>
              </a:lnSpc>
            </a:pPr>
          </a:p>
          <a:p>
            <a:pPr algn="l">
              <a:lnSpc>
                <a:spcPts val="3499"/>
              </a:lnSpc>
            </a:pPr>
          </a:p>
          <a:p>
            <a:pPr algn="l">
              <a:lnSpc>
                <a:spcPts val="3499"/>
              </a:lnSpc>
            </a:pPr>
          </a:p>
          <a:p>
            <a:pPr algn="l">
              <a:lnSpc>
                <a:spcPts val="3499"/>
              </a:lnSpc>
            </a:pPr>
          </a:p>
          <a:p>
            <a:pPr algn="l">
              <a:lnSpc>
                <a:spcPts val="3499"/>
              </a:lnSpc>
            </a:pPr>
          </a:p>
          <a:p>
            <a:pPr algn="l">
              <a:lnSpc>
                <a:spcPts val="349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1967015"/>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9734544" y="2245811"/>
            <a:ext cx="8065114" cy="4274795"/>
          </a:xfrm>
          <a:custGeom>
            <a:avLst/>
            <a:gdLst/>
            <a:ahLst/>
            <a:cxnLst/>
            <a:rect r="r" b="b" t="t" l="l"/>
            <a:pathLst>
              <a:path h="4274795" w="8065114">
                <a:moveTo>
                  <a:pt x="0" y="0"/>
                </a:moveTo>
                <a:lnTo>
                  <a:pt x="8065113" y="0"/>
                </a:lnTo>
                <a:lnTo>
                  <a:pt x="8065113" y="4274795"/>
                </a:lnTo>
                <a:lnTo>
                  <a:pt x="0" y="4274795"/>
                </a:lnTo>
                <a:lnTo>
                  <a:pt x="0" y="0"/>
                </a:lnTo>
                <a:close/>
              </a:path>
            </a:pathLst>
          </a:custGeom>
          <a:blipFill>
            <a:blip r:embed="rId4"/>
            <a:stretch>
              <a:fillRect l="0" t="0" r="0" b="0"/>
            </a:stretch>
          </a:blipFill>
        </p:spPr>
      </p:sp>
      <p:sp>
        <p:nvSpPr>
          <p:cNvPr name="TextBox 14" id="14"/>
          <p:cNvSpPr txBox="true"/>
          <p:nvPr/>
        </p:nvSpPr>
        <p:spPr>
          <a:xfrm rot="0">
            <a:off x="-386935" y="473710"/>
            <a:ext cx="15460191"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AGENTIC AI</a:t>
            </a:r>
          </a:p>
        </p:txBody>
      </p:sp>
      <p:sp>
        <p:nvSpPr>
          <p:cNvPr name="TextBox 15" id="15"/>
          <p:cNvSpPr txBox="true"/>
          <p:nvPr/>
        </p:nvSpPr>
        <p:spPr>
          <a:xfrm rot="0">
            <a:off x="1750989" y="1919390"/>
            <a:ext cx="9062555" cy="26130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Agentic is a new way of using AI, specifically large language models (LLMs) like me, to tackle complex tasks. It’s different from the traditional approach where you just give an LLM a prompt and get a response. But in Agentic AI there have multiple agents/llm to perform perticular task and collaburatly perform a certain task</a:t>
            </a:r>
          </a:p>
        </p:txBody>
      </p:sp>
      <p:sp>
        <p:nvSpPr>
          <p:cNvPr name="TextBox 16" id="16"/>
          <p:cNvSpPr txBox="true"/>
          <p:nvPr/>
        </p:nvSpPr>
        <p:spPr>
          <a:xfrm rot="0">
            <a:off x="1750989" y="4818412"/>
            <a:ext cx="9514129" cy="436562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Open Sans Bold"/>
                <a:ea typeface="Open Sans Bold"/>
                <a:cs typeface="Open Sans Bold"/>
                <a:sym typeface="Open Sans Bold"/>
              </a:rPr>
              <a:t>Multiple AI agents:</a:t>
            </a:r>
            <a:r>
              <a:rPr lang="en-US" sz="2499">
                <a:solidFill>
                  <a:srgbClr val="000000"/>
                </a:solidFill>
                <a:latin typeface="Open Sans"/>
                <a:ea typeface="Open Sans"/>
                <a:cs typeface="Open Sans"/>
                <a:sym typeface="Open Sans"/>
              </a:rPr>
              <a:t> Instead of a single LLM, agentic workflows use several AI agents, each with specific roles and functions. Think of them as a team working together.</a:t>
            </a:r>
          </a:p>
          <a:p>
            <a:pPr algn="l">
              <a:lnSpc>
                <a:spcPts val="3499"/>
              </a:lnSpc>
              <a:spcBef>
                <a:spcPct val="0"/>
              </a:spcBef>
            </a:pPr>
            <a:r>
              <a:rPr lang="en-US" b="true" sz="2499">
                <a:solidFill>
                  <a:srgbClr val="000000"/>
                </a:solidFill>
                <a:latin typeface="Open Sans Bold"/>
                <a:ea typeface="Open Sans Bold"/>
                <a:cs typeface="Open Sans Bold"/>
                <a:sym typeface="Open Sans Bold"/>
              </a:rPr>
              <a:t>Iterative process:</a:t>
            </a:r>
            <a:r>
              <a:rPr lang="en-US" sz="2499">
                <a:solidFill>
                  <a:srgbClr val="000000"/>
                </a:solidFill>
                <a:latin typeface="Open Sans"/>
                <a:ea typeface="Open Sans"/>
                <a:cs typeface="Open Sans"/>
                <a:sym typeface="Open Sans"/>
              </a:rPr>
              <a:t> The task is broken down into smaller, more manageable steps. The AI agents tackle each step, and you can provide feedback along the way. This lets the agents learn and improve as they go.</a:t>
            </a:r>
          </a:p>
          <a:p>
            <a:pPr algn="l">
              <a:lnSpc>
                <a:spcPts val="3499"/>
              </a:lnSpc>
              <a:spcBef>
                <a:spcPct val="0"/>
              </a:spcBef>
            </a:pPr>
            <a:r>
              <a:rPr lang="en-US" b="true" sz="2499">
                <a:solidFill>
                  <a:srgbClr val="000000"/>
                </a:solidFill>
                <a:latin typeface="Open Sans Bold"/>
                <a:ea typeface="Open Sans Bold"/>
                <a:cs typeface="Open Sans Bold"/>
                <a:sym typeface="Open Sans Bold"/>
              </a:rPr>
              <a:t>Collaboration:</a:t>
            </a:r>
            <a:r>
              <a:rPr lang="en-US" sz="2499">
                <a:solidFill>
                  <a:srgbClr val="000000"/>
                </a:solidFill>
                <a:latin typeface="Open Sans"/>
                <a:ea typeface="Open Sans"/>
                <a:cs typeface="Open Sans"/>
                <a:sym typeface="Open Sans"/>
              </a:rPr>
              <a:t> The agents can work together, sharing information and completing subtasks to achieve the final goal.</a:t>
            </a:r>
          </a:p>
          <a:p>
            <a:pPr algn="l">
              <a:lnSpc>
                <a:spcPts val="3499"/>
              </a:lnSpc>
              <a:spcBef>
                <a:spcPct val="0"/>
              </a:spcBef>
            </a:pPr>
            <a:r>
              <a:rPr lang="en-US" sz="2499">
                <a:solidFill>
                  <a:srgbClr val="000000"/>
                </a:solidFill>
                <a:latin typeface="Open Sans"/>
                <a:ea typeface="Open Sans"/>
                <a:cs typeface="Open Sans"/>
                <a:sym typeface="Open Sans"/>
              </a:rPr>
              <a:t>Understanding Autonom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1967015"/>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2944837" y="2421076"/>
            <a:ext cx="4398323" cy="1515871"/>
          </a:xfrm>
          <a:custGeom>
            <a:avLst/>
            <a:gdLst/>
            <a:ahLst/>
            <a:cxnLst/>
            <a:rect r="r" b="b" t="t" l="l"/>
            <a:pathLst>
              <a:path h="1515871" w="4398323">
                <a:moveTo>
                  <a:pt x="0" y="0"/>
                </a:moveTo>
                <a:lnTo>
                  <a:pt x="4398324" y="0"/>
                </a:lnTo>
                <a:lnTo>
                  <a:pt x="4398324" y="1515871"/>
                </a:lnTo>
                <a:lnTo>
                  <a:pt x="0" y="1515871"/>
                </a:lnTo>
                <a:lnTo>
                  <a:pt x="0" y="0"/>
                </a:lnTo>
                <a:close/>
              </a:path>
            </a:pathLst>
          </a:custGeom>
          <a:blipFill>
            <a:blip r:embed="rId4"/>
            <a:stretch>
              <a:fillRect l="0" t="0" r="0" b="0"/>
            </a:stretch>
          </a:blipFill>
        </p:spPr>
      </p:sp>
      <p:sp>
        <p:nvSpPr>
          <p:cNvPr name="Freeform 14" id="14"/>
          <p:cNvSpPr/>
          <p:nvPr/>
        </p:nvSpPr>
        <p:spPr>
          <a:xfrm flipH="false" flipV="false" rot="0">
            <a:off x="2555542" y="4889447"/>
            <a:ext cx="5176913" cy="1115027"/>
          </a:xfrm>
          <a:custGeom>
            <a:avLst/>
            <a:gdLst/>
            <a:ahLst/>
            <a:cxnLst/>
            <a:rect r="r" b="b" t="t" l="l"/>
            <a:pathLst>
              <a:path h="1115027" w="5176913">
                <a:moveTo>
                  <a:pt x="0" y="0"/>
                </a:moveTo>
                <a:lnTo>
                  <a:pt x="5176914" y="0"/>
                </a:lnTo>
                <a:lnTo>
                  <a:pt x="5176914" y="1115028"/>
                </a:lnTo>
                <a:lnTo>
                  <a:pt x="0" y="1115028"/>
                </a:lnTo>
                <a:lnTo>
                  <a:pt x="0" y="0"/>
                </a:lnTo>
                <a:close/>
              </a:path>
            </a:pathLst>
          </a:custGeom>
          <a:blipFill>
            <a:blip r:embed="rId5"/>
            <a:stretch>
              <a:fillRect l="0" t="0" r="0" b="0"/>
            </a:stretch>
          </a:blipFill>
        </p:spPr>
      </p:sp>
      <p:sp>
        <p:nvSpPr>
          <p:cNvPr name="TextBox 15" id="15"/>
          <p:cNvSpPr txBox="true"/>
          <p:nvPr/>
        </p:nvSpPr>
        <p:spPr>
          <a:xfrm rot="0">
            <a:off x="-386935" y="473710"/>
            <a:ext cx="15460191"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TECHNOLOGY USED TO IMPLIMENT IT</a:t>
            </a:r>
          </a:p>
        </p:txBody>
      </p:sp>
      <p:sp>
        <p:nvSpPr>
          <p:cNvPr name="TextBox 16" id="16"/>
          <p:cNvSpPr txBox="true"/>
          <p:nvPr/>
        </p:nvSpPr>
        <p:spPr>
          <a:xfrm rot="0">
            <a:off x="8962588" y="3028023"/>
            <a:ext cx="4763453" cy="431800"/>
          </a:xfrm>
          <a:prstGeom prst="rect">
            <a:avLst/>
          </a:prstGeom>
        </p:spPr>
        <p:txBody>
          <a:bodyPr anchor="t" rtlCol="false" tIns="0" lIns="0" bIns="0" rIns="0">
            <a:spAutoFit/>
          </a:bodyPr>
          <a:lstStyle/>
          <a:p>
            <a:pPr algn="l">
              <a:lnSpc>
                <a:spcPts val="3499"/>
              </a:lnSpc>
            </a:pPr>
            <a:r>
              <a:rPr lang="en-US" sz="2499" u="sng">
                <a:solidFill>
                  <a:srgbClr val="000000"/>
                </a:solidFill>
                <a:latin typeface="Arimo"/>
                <a:ea typeface="Arimo"/>
                <a:cs typeface="Arimo"/>
                <a:sym typeface="Arimo"/>
                <a:hlinkClick r:id="rId6" tooltip="https://docs.crewai.com/quickstart"/>
              </a:rPr>
              <a:t>https://docs.crewai.com/quickstart</a:t>
            </a:r>
          </a:p>
        </p:txBody>
      </p:sp>
      <p:sp>
        <p:nvSpPr>
          <p:cNvPr name="TextBox 17" id="17"/>
          <p:cNvSpPr txBox="true"/>
          <p:nvPr/>
        </p:nvSpPr>
        <p:spPr>
          <a:xfrm rot="0">
            <a:off x="8962588" y="5015161"/>
            <a:ext cx="5170408" cy="431800"/>
          </a:xfrm>
          <a:prstGeom prst="rect">
            <a:avLst/>
          </a:prstGeom>
        </p:spPr>
        <p:txBody>
          <a:bodyPr anchor="t" rtlCol="false" tIns="0" lIns="0" bIns="0" rIns="0">
            <a:spAutoFit/>
          </a:bodyPr>
          <a:lstStyle/>
          <a:p>
            <a:pPr algn="l">
              <a:lnSpc>
                <a:spcPts val="3499"/>
              </a:lnSpc>
            </a:pPr>
            <a:r>
              <a:rPr lang="en-US" sz="2499" u="sng">
                <a:solidFill>
                  <a:srgbClr val="000000"/>
                </a:solidFill>
                <a:latin typeface="Arimo"/>
                <a:ea typeface="Arimo"/>
                <a:cs typeface="Arimo"/>
                <a:sym typeface="Arimo"/>
                <a:hlinkClick r:id="rId7" tooltip="https://docs.phidata.com/introduction"/>
              </a:rPr>
              <a:t>https://docs.phidata.com/introduction</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856747" y="2625762"/>
            <a:ext cx="7960894" cy="5970671"/>
          </a:xfrm>
          <a:custGeom>
            <a:avLst/>
            <a:gdLst/>
            <a:ahLst/>
            <a:cxnLst/>
            <a:rect r="r" b="b" t="t" l="l"/>
            <a:pathLst>
              <a:path h="5970671" w="7960894">
                <a:moveTo>
                  <a:pt x="0" y="0"/>
                </a:moveTo>
                <a:lnTo>
                  <a:pt x="7960894" y="0"/>
                </a:lnTo>
                <a:lnTo>
                  <a:pt x="7960894" y="5970671"/>
                </a:lnTo>
                <a:lnTo>
                  <a:pt x="0" y="5970671"/>
                </a:lnTo>
                <a:lnTo>
                  <a:pt x="0" y="0"/>
                </a:lnTo>
                <a:close/>
              </a:path>
            </a:pathLst>
          </a:custGeom>
          <a:blipFill>
            <a:blip r:embed="rId4"/>
            <a:stretch>
              <a:fillRect l="0" t="0" r="0" b="0"/>
            </a:stretch>
          </a:blipFill>
        </p:spPr>
      </p:sp>
      <p:sp>
        <p:nvSpPr>
          <p:cNvPr name="TextBox 11" id="11"/>
          <p:cNvSpPr txBox="true"/>
          <p:nvPr/>
        </p:nvSpPr>
        <p:spPr>
          <a:xfrm rot="0">
            <a:off x="1032124" y="971145"/>
            <a:ext cx="13941941" cy="995680"/>
          </a:xfrm>
          <a:prstGeom prst="rect">
            <a:avLst/>
          </a:prstGeom>
        </p:spPr>
        <p:txBody>
          <a:bodyPr anchor="t" rtlCol="false" tIns="0" lIns="0" bIns="0" rIns="0">
            <a:spAutoFit/>
          </a:bodyPr>
          <a:lstStyle/>
          <a:p>
            <a:pPr algn="l">
              <a:lnSpc>
                <a:spcPts val="8119"/>
              </a:lnSpc>
            </a:pPr>
            <a:r>
              <a:rPr lang="en-US" sz="5799" b="true">
                <a:solidFill>
                  <a:srgbClr val="000000"/>
                </a:solidFill>
                <a:latin typeface="Century Gothic Paneuropean Bold"/>
                <a:ea typeface="Century Gothic Paneuropean Bold"/>
                <a:cs typeface="Century Gothic Paneuropean Bold"/>
                <a:sym typeface="Century Gothic Paneuropean Bold"/>
              </a:rPr>
              <a:t>INTRODUCTION TO GENERATIVE AI</a:t>
            </a:r>
          </a:p>
        </p:txBody>
      </p:sp>
      <p:sp>
        <p:nvSpPr>
          <p:cNvPr name="TextBox 12" id="12"/>
          <p:cNvSpPr txBox="true"/>
          <p:nvPr/>
        </p:nvSpPr>
        <p:spPr>
          <a:xfrm rot="0">
            <a:off x="1408073" y="3155837"/>
            <a:ext cx="8077199" cy="3927702"/>
          </a:xfrm>
          <a:prstGeom prst="rect">
            <a:avLst/>
          </a:prstGeom>
        </p:spPr>
        <p:txBody>
          <a:bodyPr anchor="t" rtlCol="false" tIns="0" lIns="0" bIns="0" rIns="0">
            <a:spAutoFit/>
          </a:bodyPr>
          <a:lstStyle/>
          <a:p>
            <a:pPr algn="l">
              <a:lnSpc>
                <a:spcPts val="3487"/>
              </a:lnSpc>
              <a:spcBef>
                <a:spcPct val="0"/>
              </a:spcBef>
            </a:pPr>
            <a:r>
              <a:rPr lang="en-US" sz="2491">
                <a:solidFill>
                  <a:srgbClr val="000000"/>
                </a:solidFill>
                <a:latin typeface="Open Sans"/>
                <a:ea typeface="Open Sans"/>
                <a:cs typeface="Open Sans"/>
                <a:sym typeface="Open Sans"/>
              </a:rPr>
              <a:t>Generative AI is a branch of AI that focuses specifically on generating new content, such as images, text, or music. Unlike traditional AI systems, which are programmed with specific rules and algorithms, generative AI systems are trained on large datasets. They learn to form new content by identifying patterns and creating new variations based on those patterns. This allows generative AI systems to create original, creative content.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569057" y="703316"/>
            <a:ext cx="12383889" cy="2413098"/>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TRADITIONAL AI VS GENERATIVE AI</a:t>
            </a:r>
          </a:p>
          <a:p>
            <a:pPr algn="ctr">
              <a:lnSpc>
                <a:spcPts val="11469"/>
              </a:lnSpc>
            </a:pPr>
          </a:p>
        </p:txBody>
      </p:sp>
      <p:sp>
        <p:nvSpPr>
          <p:cNvPr name="Freeform 9" id="9"/>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488343" y="-989670"/>
            <a:ext cx="1080715" cy="2956684"/>
            <a:chOff x="0" y="0"/>
            <a:chExt cx="284633" cy="778715"/>
          </a:xfrm>
        </p:grpSpPr>
        <p:sp>
          <p:nvSpPr>
            <p:cNvPr name="Freeform 12" id="12"/>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3" id="13"/>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224512" y="2701925"/>
            <a:ext cx="11885281" cy="65563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a:ea typeface="Open Sans"/>
                <a:cs typeface="Open Sans"/>
                <a:sym typeface="Open Sans"/>
              </a:rPr>
              <a:t>While both systems fall under the AI umbrella, there are some key differences between them.</a:t>
            </a:r>
          </a:p>
          <a:p>
            <a:pPr algn="l">
              <a:lnSpc>
                <a:spcPts val="3499"/>
              </a:lnSpc>
              <a:spcBef>
                <a:spcPct val="0"/>
              </a:spcBef>
            </a:pPr>
            <a:r>
              <a:rPr lang="en-US" sz="2499">
                <a:solidFill>
                  <a:srgbClr val="000000"/>
                </a:solidFill>
                <a:latin typeface="Open Sans"/>
                <a:ea typeface="Open Sans"/>
                <a:cs typeface="Open Sans"/>
                <a:sym typeface="Open Sans"/>
              </a:rPr>
              <a:t>The main difference lies in their functionality. Traditional AI systems are designed to perform specific tasks or solve problems. They follow pre-defined rules and algorithms to accomplish these tasks. For example, a traditional AI system can be trained to recognize and classify images of trees and flowers based on certain features.</a:t>
            </a:r>
          </a:p>
          <a:p>
            <a:pPr algn="l">
              <a:lnSpc>
                <a:spcPts val="3499"/>
              </a:lnSpc>
              <a:spcBef>
                <a:spcPct val="0"/>
              </a:spcBef>
            </a:pPr>
            <a:r>
              <a:rPr lang="en-US" sz="2499">
                <a:solidFill>
                  <a:srgbClr val="000000"/>
                </a:solidFill>
                <a:latin typeface="Open Sans"/>
                <a:ea typeface="Open Sans"/>
                <a:cs typeface="Open Sans"/>
                <a:sym typeface="Open Sans"/>
              </a:rPr>
              <a:t>On the other hand, generative AI systems are not limited to specific tasks. They are trained on vast amounts of data and can generate new content based on the patterns they learn from that data. For example, a generative AI system can be trained on tree and flower images and generate new images resembling trees and flowers, even if they have never seen those specific images before.</a:t>
            </a:r>
          </a:p>
          <a:p>
            <a:pPr algn="l">
              <a:lnSpc>
                <a:spcPts val="3499"/>
              </a:lnSpc>
              <a:spcBef>
                <a:spcPct val="0"/>
              </a:spcBef>
            </a:pPr>
          </a:p>
          <a:p>
            <a:pPr algn="ctr">
              <a:lnSpc>
                <a:spcPts val="3499"/>
              </a:lnSpc>
              <a:spcBef>
                <a:spcPct val="0"/>
              </a:spcBef>
            </a:pPr>
          </a:p>
          <a:p>
            <a:pPr algn="ctr">
              <a:lnSpc>
                <a:spcPts val="34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3495083" y="2260346"/>
            <a:ext cx="11469515" cy="6451602"/>
          </a:xfrm>
          <a:custGeom>
            <a:avLst/>
            <a:gdLst/>
            <a:ahLst/>
            <a:cxnLst/>
            <a:rect r="r" b="b" t="t" l="l"/>
            <a:pathLst>
              <a:path h="6451602" w="11469515">
                <a:moveTo>
                  <a:pt x="0" y="0"/>
                </a:moveTo>
                <a:lnTo>
                  <a:pt x="11469515" y="0"/>
                </a:lnTo>
                <a:lnTo>
                  <a:pt x="11469515" y="6451602"/>
                </a:lnTo>
                <a:lnTo>
                  <a:pt x="0" y="6451602"/>
                </a:lnTo>
                <a:lnTo>
                  <a:pt x="0" y="0"/>
                </a:lnTo>
                <a:close/>
              </a:path>
            </a:pathLst>
          </a:custGeom>
          <a:blipFill>
            <a:blip r:embed="rId4"/>
            <a:stretch>
              <a:fillRect l="0" t="0" r="0" b="0"/>
            </a:stretch>
          </a:blipFill>
        </p:spPr>
      </p:sp>
      <p:sp>
        <p:nvSpPr>
          <p:cNvPr name="TextBox 14" id="14"/>
          <p:cNvSpPr txBox="true"/>
          <p:nvPr/>
        </p:nvSpPr>
        <p:spPr>
          <a:xfrm rot="0">
            <a:off x="1569057" y="703316"/>
            <a:ext cx="12383889"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HISTORY OF GENERATIVE AI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3847992" y="2337883"/>
            <a:ext cx="11157568" cy="6273784"/>
          </a:xfrm>
          <a:custGeom>
            <a:avLst/>
            <a:gdLst/>
            <a:ahLst/>
            <a:cxnLst/>
            <a:rect r="r" b="b" t="t" l="l"/>
            <a:pathLst>
              <a:path h="6273784" w="11157568">
                <a:moveTo>
                  <a:pt x="0" y="0"/>
                </a:moveTo>
                <a:lnTo>
                  <a:pt x="11157568" y="0"/>
                </a:lnTo>
                <a:lnTo>
                  <a:pt x="11157568" y="6273784"/>
                </a:lnTo>
                <a:lnTo>
                  <a:pt x="0" y="6273784"/>
                </a:lnTo>
                <a:lnTo>
                  <a:pt x="0" y="0"/>
                </a:lnTo>
                <a:close/>
              </a:path>
            </a:pathLst>
          </a:custGeom>
          <a:blipFill>
            <a:blip r:embed="rId4"/>
            <a:stretch>
              <a:fillRect l="0" t="0" r="0" b="0"/>
            </a:stretch>
          </a:blipFill>
        </p:spPr>
      </p:sp>
      <p:sp>
        <p:nvSpPr>
          <p:cNvPr name="TextBox 14" id="14"/>
          <p:cNvSpPr txBox="true"/>
          <p:nvPr/>
        </p:nvSpPr>
        <p:spPr>
          <a:xfrm rot="0">
            <a:off x="1569057" y="703316"/>
            <a:ext cx="12383889"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APPLICATIONS OF GENERATIVE AI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0830624" y="5143500"/>
            <a:ext cx="7986728" cy="3953430"/>
          </a:xfrm>
          <a:custGeom>
            <a:avLst/>
            <a:gdLst/>
            <a:ahLst/>
            <a:cxnLst/>
            <a:rect r="r" b="b" t="t" l="l"/>
            <a:pathLst>
              <a:path h="3953430" w="7986728">
                <a:moveTo>
                  <a:pt x="0" y="0"/>
                </a:moveTo>
                <a:lnTo>
                  <a:pt x="7986728" y="0"/>
                </a:lnTo>
                <a:lnTo>
                  <a:pt x="7986728" y="3953430"/>
                </a:lnTo>
                <a:lnTo>
                  <a:pt x="0" y="3953430"/>
                </a:lnTo>
                <a:lnTo>
                  <a:pt x="0" y="0"/>
                </a:lnTo>
                <a:close/>
              </a:path>
            </a:pathLst>
          </a:custGeom>
          <a:blipFill>
            <a:blip r:embed="rId4"/>
            <a:stretch>
              <a:fillRect l="0" t="0" r="0" b="0"/>
            </a:stretch>
          </a:blipFill>
        </p:spPr>
      </p:sp>
      <p:sp>
        <p:nvSpPr>
          <p:cNvPr name="Freeform 14" id="14"/>
          <p:cNvSpPr/>
          <p:nvPr/>
        </p:nvSpPr>
        <p:spPr>
          <a:xfrm flipH="false" flipV="false" rot="0">
            <a:off x="11888302" y="1107199"/>
            <a:ext cx="4892486" cy="4036301"/>
          </a:xfrm>
          <a:custGeom>
            <a:avLst/>
            <a:gdLst/>
            <a:ahLst/>
            <a:cxnLst/>
            <a:rect r="r" b="b" t="t" l="l"/>
            <a:pathLst>
              <a:path h="4036301" w="4892486">
                <a:moveTo>
                  <a:pt x="0" y="0"/>
                </a:moveTo>
                <a:lnTo>
                  <a:pt x="4892485" y="0"/>
                </a:lnTo>
                <a:lnTo>
                  <a:pt x="4892485" y="4036301"/>
                </a:lnTo>
                <a:lnTo>
                  <a:pt x="0" y="4036301"/>
                </a:lnTo>
                <a:lnTo>
                  <a:pt x="0" y="0"/>
                </a:lnTo>
                <a:close/>
              </a:path>
            </a:pathLst>
          </a:custGeom>
          <a:blipFill>
            <a:blip r:embed="rId5"/>
            <a:stretch>
              <a:fillRect l="0" t="0" r="0" b="0"/>
            </a:stretch>
          </a:blipFill>
        </p:spPr>
      </p:sp>
      <p:sp>
        <p:nvSpPr>
          <p:cNvPr name="TextBox 15" id="15"/>
          <p:cNvSpPr txBox="true"/>
          <p:nvPr/>
        </p:nvSpPr>
        <p:spPr>
          <a:xfrm rot="0">
            <a:off x="0" y="473710"/>
            <a:ext cx="12605383" cy="995680"/>
          </a:xfrm>
          <a:prstGeom prst="rect">
            <a:avLst/>
          </a:prstGeom>
        </p:spPr>
        <p:txBody>
          <a:bodyPr anchor="t" rtlCol="false" tIns="0" lIns="0" bIns="0" rIns="0">
            <a:spAutoFit/>
          </a:bodyPr>
          <a:lstStyle/>
          <a:p>
            <a:pPr algn="ctr">
              <a:lnSpc>
                <a:spcPts val="8119"/>
              </a:lnSpc>
            </a:pPr>
            <a:r>
              <a:rPr lang="en-US" b="true" sz="5799">
                <a:solidFill>
                  <a:srgbClr val="000000"/>
                </a:solidFill>
                <a:latin typeface="Century Gothic Paneuropean Bold"/>
                <a:ea typeface="Century Gothic Paneuropean Bold"/>
                <a:cs typeface="Century Gothic Paneuropean Bold"/>
                <a:sym typeface="Century Gothic Paneuropean Bold"/>
              </a:rPr>
              <a:t>ARCHITECTURE OF LLM TEXT GENE</a:t>
            </a:r>
          </a:p>
        </p:txBody>
      </p:sp>
      <p:sp>
        <p:nvSpPr>
          <p:cNvPr name="TextBox 16" id="16"/>
          <p:cNvSpPr txBox="true"/>
          <p:nvPr/>
        </p:nvSpPr>
        <p:spPr>
          <a:xfrm rot="0">
            <a:off x="1195594" y="3047073"/>
            <a:ext cx="10214195" cy="5409005"/>
          </a:xfrm>
          <a:prstGeom prst="rect">
            <a:avLst/>
          </a:prstGeom>
        </p:spPr>
        <p:txBody>
          <a:bodyPr anchor="t" rtlCol="false" tIns="0" lIns="0" bIns="0" rIns="0">
            <a:spAutoFit/>
          </a:bodyPr>
          <a:lstStyle/>
          <a:p>
            <a:pPr algn="l">
              <a:lnSpc>
                <a:spcPts val="3093"/>
              </a:lnSpc>
              <a:spcBef>
                <a:spcPct val="0"/>
              </a:spcBef>
            </a:pPr>
            <a:r>
              <a:rPr lang="en-US" sz="2209">
                <a:solidFill>
                  <a:srgbClr val="000000"/>
                </a:solidFill>
                <a:latin typeface="Open Sans"/>
                <a:ea typeface="Open Sans"/>
                <a:cs typeface="Open Sans"/>
                <a:sym typeface="Open Sans"/>
              </a:rPr>
              <a:t>The transformer architecture is a neural network architecture that is used for natural language processing (NLP) tasks. It was first introduced in the paper "Attention Is All You Need" by Vaswani et al. (2017). </a:t>
            </a:r>
          </a:p>
          <a:p>
            <a:pPr algn="l">
              <a:lnSpc>
                <a:spcPts val="3093"/>
              </a:lnSpc>
              <a:spcBef>
                <a:spcPct val="0"/>
              </a:spcBef>
            </a:pPr>
            <a:r>
              <a:rPr lang="en-US" sz="2209">
                <a:solidFill>
                  <a:srgbClr val="000000"/>
                </a:solidFill>
                <a:latin typeface="Open Sans"/>
                <a:ea typeface="Open Sans"/>
                <a:cs typeface="Open Sans"/>
                <a:sym typeface="Open Sans"/>
              </a:rPr>
              <a:t>The transformer architecture is based on the attention mechanism, which allows the model to learn long-range dependencies between words in a sentence. This makes it well-suited for tasks such as machine translation, text summarization, and question answering. The transformer architecture consists of two main parts: an encoder and a decoder. The encoder takes a sequence of input tokens and produces a sequence of hidden states. The decoder then takes these hidden states and produces a sequence of output tokens. The encoder and decoder are both made up of a stack of self-attention layers. Self-attention is a mechanism that allows each token in a sequence to attend to all other tokens in the sequence. This allows the model to learn the relationships between different tokens in the sequence.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pic>
        <p:nvPicPr>
          <p:cNvPr name="Picture 13" id="13">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6782760" y="857345"/>
            <a:ext cx="4722480" cy="8395519"/>
          </a:xfrm>
          <a:prstGeom prst="rect">
            <a:avLst/>
          </a:prstGeom>
        </p:spPr>
      </p:pic>
      <p:sp>
        <p:nvSpPr>
          <p:cNvPr name="TextBox 14" id="14"/>
          <p:cNvSpPr txBox="true"/>
          <p:nvPr/>
        </p:nvSpPr>
        <p:spPr>
          <a:xfrm rot="0">
            <a:off x="1586311" y="648113"/>
            <a:ext cx="4582120"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Open Sans"/>
                <a:ea typeface="Open Sans"/>
                <a:cs typeface="Open Sans"/>
                <a:sym typeface="Open Sans"/>
              </a:rPr>
              <a:t>How transformer work</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18943" y="-989670"/>
            <a:ext cx="1080715" cy="2956684"/>
            <a:chOff x="0" y="0"/>
            <a:chExt cx="284633" cy="778715"/>
          </a:xfrm>
        </p:grpSpPr>
        <p:sp>
          <p:nvSpPr>
            <p:cNvPr name="Freeform 3" id="3"/>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4" id="4"/>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29352" y="9803843"/>
            <a:ext cx="19346704" cy="821917"/>
            <a:chOff x="0" y="0"/>
            <a:chExt cx="5095428" cy="216472"/>
          </a:xfrm>
        </p:grpSpPr>
        <p:sp>
          <p:nvSpPr>
            <p:cNvPr name="Freeform 6" id="6"/>
            <p:cNvSpPr/>
            <p:nvPr/>
          </p:nvSpPr>
          <p:spPr>
            <a:xfrm flipH="false" flipV="false" rot="0">
              <a:off x="0" y="0"/>
              <a:ext cx="5095428" cy="216472"/>
            </a:xfrm>
            <a:custGeom>
              <a:avLst/>
              <a:gdLst/>
              <a:ahLst/>
              <a:cxnLst/>
              <a:rect r="r" b="b" t="t" l="l"/>
              <a:pathLst>
                <a:path h="216472" w="5095428">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sp>
        <p:sp>
          <p:nvSpPr>
            <p:cNvPr name="TextBox 7" id="7"/>
            <p:cNvSpPr txBox="true"/>
            <p:nvPr/>
          </p:nvSpPr>
          <p:spPr>
            <a:xfrm>
              <a:off x="0" y="-38100"/>
              <a:ext cx="5095428" cy="2545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0">
            <a:off x="17259300" y="3085173"/>
            <a:ext cx="4518707" cy="3939865"/>
          </a:xfrm>
          <a:custGeom>
            <a:avLst/>
            <a:gdLst/>
            <a:ahLst/>
            <a:cxnLst/>
            <a:rect r="r" b="b" t="t" l="l"/>
            <a:pathLst>
              <a:path h="3939865" w="4518707">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486583" y="3085173"/>
            <a:ext cx="4518707" cy="3939865"/>
          </a:xfrm>
          <a:custGeom>
            <a:avLst/>
            <a:gdLst/>
            <a:ahLst/>
            <a:cxnLst/>
            <a:rect r="r" b="b" t="t" l="l"/>
            <a:pathLst>
              <a:path h="3939865" w="4518707">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88343" y="-989670"/>
            <a:ext cx="1080715" cy="2956684"/>
            <a:chOff x="0" y="0"/>
            <a:chExt cx="284633" cy="778715"/>
          </a:xfrm>
        </p:grpSpPr>
        <p:sp>
          <p:nvSpPr>
            <p:cNvPr name="Freeform 11" id="11"/>
            <p:cNvSpPr/>
            <p:nvPr/>
          </p:nvSpPr>
          <p:spPr>
            <a:xfrm flipH="false" flipV="false" rot="0">
              <a:off x="0" y="0"/>
              <a:ext cx="284633" cy="778715"/>
            </a:xfrm>
            <a:custGeom>
              <a:avLst/>
              <a:gdLst/>
              <a:ahLst/>
              <a:cxnLst/>
              <a:rect r="r" b="b" t="t" l="l"/>
              <a:pathLst>
                <a:path h="778715" w="284633">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sp>
        <p:sp>
          <p:nvSpPr>
            <p:cNvPr name="TextBox 12" id="12"/>
            <p:cNvSpPr txBox="true"/>
            <p:nvPr/>
          </p:nvSpPr>
          <p:spPr>
            <a:xfrm>
              <a:off x="0" y="-38100"/>
              <a:ext cx="284633" cy="81681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DAGe_czhsFg</dc:identifier>
  <dcterms:modified xsi:type="dcterms:W3CDTF">2011-08-01T06:04:30Z</dcterms:modified>
  <cp:revision>1</cp:revision>
  <dc:title>Introduction to Generative AI</dc:title>
</cp:coreProperties>
</file>